
<file path=[Content_Types].xml><?xml version="1.0" encoding="utf-8"?>
<Types xmlns="http://schemas.openxmlformats.org/package/2006/content-types">
  <Default Extension="png" ContentType="image/png"/>
  <Default Extension="jfif" ContentType="image/jpeg"/>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8"/>
  </p:notesMasterIdLst>
  <p:sldIdLst>
    <p:sldId id="256" r:id="rId2"/>
    <p:sldId id="271" r:id="rId3"/>
    <p:sldId id="259" r:id="rId4"/>
    <p:sldId id="277" r:id="rId5"/>
    <p:sldId id="260" r:id="rId6"/>
    <p:sldId id="261" r:id="rId7"/>
    <p:sldId id="262" r:id="rId8"/>
    <p:sldId id="264" r:id="rId9"/>
    <p:sldId id="263" r:id="rId10"/>
    <p:sldId id="265" r:id="rId11"/>
    <p:sldId id="276" r:id="rId12"/>
    <p:sldId id="275" r:id="rId13"/>
    <p:sldId id="274" r:id="rId14"/>
    <p:sldId id="269" r:id="rId15"/>
    <p:sldId id="270" r:id="rId16"/>
    <p:sldId id="257"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187D8187-489D-4ADE-8B3C-0B8C40463EAE}">
          <p14:sldIdLst>
            <p14:sldId id="256"/>
          </p14:sldIdLst>
        </p14:section>
        <p14:section name="Research" id="{F536162C-8443-4016-B753-AF01012B2DE2}">
          <p14:sldIdLst>
            <p14:sldId id="271"/>
            <p14:sldId id="259"/>
            <p14:sldId id="277"/>
            <p14:sldId id="260"/>
          </p14:sldIdLst>
        </p14:section>
        <p14:section name="Development" id="{7DE17E57-E845-42EC-B42F-148E1CEE8DA7}">
          <p14:sldIdLst>
            <p14:sldId id="261"/>
            <p14:sldId id="262"/>
            <p14:sldId id="264"/>
            <p14:sldId id="263"/>
          </p14:sldIdLst>
        </p14:section>
        <p14:section name="Results" id="{DFD7B166-1B1A-43C9-A6CD-B1F136BC9BFE}">
          <p14:sldIdLst>
            <p14:sldId id="265"/>
            <p14:sldId id="276"/>
            <p14:sldId id="275"/>
            <p14:sldId id="274"/>
          </p14:sldIdLst>
        </p14:section>
        <p14:section name="Conclusion" id="{91D49218-7D66-4B08-88DF-92F63074DA98}">
          <p14:sldIdLst>
            <p14:sldId id="269"/>
            <p14:sldId id="270"/>
          </p14:sldIdLst>
        </p14:section>
        <p14:section name="Outro" id="{DEDFD2C0-E73D-42A2-BF37-54D8B2924D73}">
          <p14:sldIdLst>
            <p14:sldId id="25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7E6E6"/>
    <a:srgbClr val="567CAB"/>
    <a:srgbClr val="30455F"/>
    <a:srgbClr val="3F3F3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87" autoAdjust="0"/>
    <p:restoredTop sz="84363" autoAdjust="0"/>
  </p:normalViewPr>
  <p:slideViewPr>
    <p:cSldViewPr snapToGrid="0">
      <p:cViewPr varScale="1">
        <p:scale>
          <a:sx n="69" d="100"/>
          <a:sy n="69" d="100"/>
        </p:scale>
        <p:origin x="614" y="38"/>
      </p:cViewPr>
      <p:guideLst/>
    </p:cSldViewPr>
  </p:slideViewPr>
  <p:outlineViewPr>
    <p:cViewPr>
      <p:scale>
        <a:sx n="33" d="100"/>
        <a:sy n="33" d="100"/>
      </p:scale>
      <p:origin x="0" y="0"/>
    </p:cViewPr>
  </p:outlin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CBAFB5E-ABB8-49AC-844E-14836B8006C7}" type="doc">
      <dgm:prSet loTypeId="urn:microsoft.com/office/officeart/2005/8/layout/chevron1" loCatId="process" qsTypeId="urn:microsoft.com/office/officeart/2005/8/quickstyle/simple1" qsCatId="simple" csTypeId="urn:microsoft.com/office/officeart/2005/8/colors/accent1_2" csCatId="accent1" phldr="1"/>
      <dgm:spPr/>
    </dgm:pt>
    <dgm:pt modelId="{F6A0BB8C-3059-45C5-BC6E-E2997DEAEDA0}">
      <dgm:prSet phldrT="[Text]"/>
      <dgm:spPr/>
      <dgm:t>
        <a:bodyPr/>
        <a:lstStyle/>
        <a:p>
          <a:r>
            <a:rPr lang="en-US" dirty="0"/>
            <a:t>auto-</a:t>
          </a:r>
          <a:r>
            <a:rPr lang="en-US" dirty="0" err="1"/>
            <a:t>py</a:t>
          </a:r>
          <a:r>
            <a:rPr lang="en-US" dirty="0"/>
            <a:t>-to-exe</a:t>
          </a:r>
        </a:p>
      </dgm:t>
    </dgm:pt>
    <dgm:pt modelId="{3AF0C02B-2130-4154-AAF5-74210C8F88B2}" type="parTrans" cxnId="{3C635EDC-CAA7-456D-91A2-91BBBB029204}">
      <dgm:prSet/>
      <dgm:spPr/>
      <dgm:t>
        <a:bodyPr/>
        <a:lstStyle/>
        <a:p>
          <a:endParaRPr lang="en-US"/>
        </a:p>
      </dgm:t>
    </dgm:pt>
    <dgm:pt modelId="{C578F391-D535-4BA4-8C43-98CD931E6966}" type="sibTrans" cxnId="{3C635EDC-CAA7-456D-91A2-91BBBB029204}">
      <dgm:prSet/>
      <dgm:spPr/>
      <dgm:t>
        <a:bodyPr/>
        <a:lstStyle/>
        <a:p>
          <a:endParaRPr lang="en-US"/>
        </a:p>
      </dgm:t>
    </dgm:pt>
    <dgm:pt modelId="{6E85927E-94AE-4B32-9E88-2B32C07CB63D}">
      <dgm:prSet phldrT="[Text]"/>
      <dgm:spPr/>
      <dgm:t>
        <a:bodyPr/>
        <a:lstStyle/>
        <a:p>
          <a:r>
            <a:rPr lang="en-US" dirty="0" err="1"/>
            <a:t>PyInstaller</a:t>
          </a:r>
          <a:endParaRPr lang="en-US" dirty="0"/>
        </a:p>
      </dgm:t>
    </dgm:pt>
    <dgm:pt modelId="{A2FB9774-C300-4BBC-BEC5-D9465B79D1F0}" type="parTrans" cxnId="{77D2FC9C-1BD4-43A9-9B98-6C1B886402E0}">
      <dgm:prSet/>
      <dgm:spPr/>
      <dgm:t>
        <a:bodyPr/>
        <a:lstStyle/>
        <a:p>
          <a:endParaRPr lang="en-US"/>
        </a:p>
      </dgm:t>
    </dgm:pt>
    <dgm:pt modelId="{10E5594A-A6D6-487E-9B3F-E5DFD96ECBF8}" type="sibTrans" cxnId="{77D2FC9C-1BD4-43A9-9B98-6C1B886402E0}">
      <dgm:prSet/>
      <dgm:spPr/>
      <dgm:t>
        <a:bodyPr/>
        <a:lstStyle/>
        <a:p>
          <a:endParaRPr lang="en-US"/>
        </a:p>
      </dgm:t>
    </dgm:pt>
    <dgm:pt modelId="{FDD76A50-9D80-44C8-A5FE-0B28D2071C4E}">
      <dgm:prSet phldrT="[Text]"/>
      <dgm:spPr/>
      <dgm:t>
        <a:bodyPr/>
        <a:lstStyle/>
        <a:p>
          <a:r>
            <a:rPr lang="en-US" dirty="0"/>
            <a:t>WinRAR</a:t>
          </a:r>
        </a:p>
      </dgm:t>
    </dgm:pt>
    <dgm:pt modelId="{F7DF7233-D755-4009-A791-D2CBDFC77322}" type="parTrans" cxnId="{1C46A2F4-4C40-4CAA-B81C-A0424A1072B6}">
      <dgm:prSet/>
      <dgm:spPr/>
      <dgm:t>
        <a:bodyPr/>
        <a:lstStyle/>
        <a:p>
          <a:endParaRPr lang="en-US"/>
        </a:p>
      </dgm:t>
    </dgm:pt>
    <dgm:pt modelId="{0CCB6441-F797-4719-876F-DD4B32B08B48}" type="sibTrans" cxnId="{1C46A2F4-4C40-4CAA-B81C-A0424A1072B6}">
      <dgm:prSet/>
      <dgm:spPr/>
      <dgm:t>
        <a:bodyPr/>
        <a:lstStyle/>
        <a:p>
          <a:endParaRPr lang="en-US"/>
        </a:p>
      </dgm:t>
    </dgm:pt>
    <dgm:pt modelId="{A231D7C8-78DA-4C5A-A448-E45F0DDDF82C}" type="pres">
      <dgm:prSet presAssocID="{ECBAFB5E-ABB8-49AC-844E-14836B8006C7}" presName="Name0" presStyleCnt="0">
        <dgm:presLayoutVars>
          <dgm:dir/>
          <dgm:animLvl val="lvl"/>
          <dgm:resizeHandles val="exact"/>
        </dgm:presLayoutVars>
      </dgm:prSet>
      <dgm:spPr/>
    </dgm:pt>
    <dgm:pt modelId="{33171993-6A2F-44DD-BEF1-7D211F09D747}" type="pres">
      <dgm:prSet presAssocID="{F6A0BB8C-3059-45C5-BC6E-E2997DEAEDA0}" presName="parTxOnly" presStyleLbl="node1" presStyleIdx="0" presStyleCnt="3" custScaleX="130561">
        <dgm:presLayoutVars>
          <dgm:chMax val="0"/>
          <dgm:chPref val="0"/>
          <dgm:bulletEnabled val="1"/>
        </dgm:presLayoutVars>
      </dgm:prSet>
      <dgm:spPr/>
    </dgm:pt>
    <dgm:pt modelId="{D763F656-3C32-49FA-B21D-DD68A7549509}" type="pres">
      <dgm:prSet presAssocID="{C578F391-D535-4BA4-8C43-98CD931E6966}" presName="parTxOnlySpace" presStyleCnt="0"/>
      <dgm:spPr/>
    </dgm:pt>
    <dgm:pt modelId="{7F4EED0E-B1C2-4846-A51F-32E51F46293F}" type="pres">
      <dgm:prSet presAssocID="{6E85927E-94AE-4B32-9E88-2B32C07CB63D}" presName="parTxOnly" presStyleLbl="node1" presStyleIdx="1" presStyleCnt="3">
        <dgm:presLayoutVars>
          <dgm:chMax val="0"/>
          <dgm:chPref val="0"/>
          <dgm:bulletEnabled val="1"/>
        </dgm:presLayoutVars>
      </dgm:prSet>
      <dgm:spPr/>
    </dgm:pt>
    <dgm:pt modelId="{FA759E5F-9FCC-43A7-A53F-3218A6890E00}" type="pres">
      <dgm:prSet presAssocID="{10E5594A-A6D6-487E-9B3F-E5DFD96ECBF8}" presName="parTxOnlySpace" presStyleCnt="0"/>
      <dgm:spPr/>
    </dgm:pt>
    <dgm:pt modelId="{DA11E3F0-5FA1-4527-B524-729E80D0CF36}" type="pres">
      <dgm:prSet presAssocID="{FDD76A50-9D80-44C8-A5FE-0B28D2071C4E}" presName="parTxOnly" presStyleLbl="node1" presStyleIdx="2" presStyleCnt="3">
        <dgm:presLayoutVars>
          <dgm:chMax val="0"/>
          <dgm:chPref val="0"/>
          <dgm:bulletEnabled val="1"/>
        </dgm:presLayoutVars>
      </dgm:prSet>
      <dgm:spPr/>
    </dgm:pt>
  </dgm:ptLst>
  <dgm:cxnLst>
    <dgm:cxn modelId="{A411247B-83CE-4D52-B8AF-73CC2216F33B}" type="presOf" srcId="{FDD76A50-9D80-44C8-A5FE-0B28D2071C4E}" destId="{DA11E3F0-5FA1-4527-B524-729E80D0CF36}" srcOrd="0" destOrd="0" presId="urn:microsoft.com/office/officeart/2005/8/layout/chevron1"/>
    <dgm:cxn modelId="{77D2FC9C-1BD4-43A9-9B98-6C1B886402E0}" srcId="{ECBAFB5E-ABB8-49AC-844E-14836B8006C7}" destId="{6E85927E-94AE-4B32-9E88-2B32C07CB63D}" srcOrd="1" destOrd="0" parTransId="{A2FB9774-C300-4BBC-BEC5-D9465B79D1F0}" sibTransId="{10E5594A-A6D6-487E-9B3F-E5DFD96ECBF8}"/>
    <dgm:cxn modelId="{106456B1-5928-4F92-B56D-27F4FA6226B3}" type="presOf" srcId="{ECBAFB5E-ABB8-49AC-844E-14836B8006C7}" destId="{A231D7C8-78DA-4C5A-A448-E45F0DDDF82C}" srcOrd="0" destOrd="0" presId="urn:microsoft.com/office/officeart/2005/8/layout/chevron1"/>
    <dgm:cxn modelId="{78BF75C7-9270-45F7-95E7-FD60D9D4D2D1}" type="presOf" srcId="{6E85927E-94AE-4B32-9E88-2B32C07CB63D}" destId="{7F4EED0E-B1C2-4846-A51F-32E51F46293F}" srcOrd="0" destOrd="0" presId="urn:microsoft.com/office/officeart/2005/8/layout/chevron1"/>
    <dgm:cxn modelId="{922BC6D1-28E1-4D51-80EE-5DD458498173}" type="presOf" srcId="{F6A0BB8C-3059-45C5-BC6E-E2997DEAEDA0}" destId="{33171993-6A2F-44DD-BEF1-7D211F09D747}" srcOrd="0" destOrd="0" presId="urn:microsoft.com/office/officeart/2005/8/layout/chevron1"/>
    <dgm:cxn modelId="{3C635EDC-CAA7-456D-91A2-91BBBB029204}" srcId="{ECBAFB5E-ABB8-49AC-844E-14836B8006C7}" destId="{F6A0BB8C-3059-45C5-BC6E-E2997DEAEDA0}" srcOrd="0" destOrd="0" parTransId="{3AF0C02B-2130-4154-AAF5-74210C8F88B2}" sibTransId="{C578F391-D535-4BA4-8C43-98CD931E6966}"/>
    <dgm:cxn modelId="{1C46A2F4-4C40-4CAA-B81C-A0424A1072B6}" srcId="{ECBAFB5E-ABB8-49AC-844E-14836B8006C7}" destId="{FDD76A50-9D80-44C8-A5FE-0B28D2071C4E}" srcOrd="2" destOrd="0" parTransId="{F7DF7233-D755-4009-A791-D2CBDFC77322}" sibTransId="{0CCB6441-F797-4719-876F-DD4B32B08B48}"/>
    <dgm:cxn modelId="{92C409FF-1064-4E63-98D2-AE6DAB2495CF}" type="presParOf" srcId="{A231D7C8-78DA-4C5A-A448-E45F0DDDF82C}" destId="{33171993-6A2F-44DD-BEF1-7D211F09D747}" srcOrd="0" destOrd="0" presId="urn:microsoft.com/office/officeart/2005/8/layout/chevron1"/>
    <dgm:cxn modelId="{1B814A43-8B97-4EBF-9689-7498DB83A8A7}" type="presParOf" srcId="{A231D7C8-78DA-4C5A-A448-E45F0DDDF82C}" destId="{D763F656-3C32-49FA-B21D-DD68A7549509}" srcOrd="1" destOrd="0" presId="urn:microsoft.com/office/officeart/2005/8/layout/chevron1"/>
    <dgm:cxn modelId="{C643E9CF-6450-443D-9409-8150D4F371D6}" type="presParOf" srcId="{A231D7C8-78DA-4C5A-A448-E45F0DDDF82C}" destId="{7F4EED0E-B1C2-4846-A51F-32E51F46293F}" srcOrd="2" destOrd="0" presId="urn:microsoft.com/office/officeart/2005/8/layout/chevron1"/>
    <dgm:cxn modelId="{B8C01424-72F1-4091-AE97-8D9161F53E6D}" type="presParOf" srcId="{A231D7C8-78DA-4C5A-A448-E45F0DDDF82C}" destId="{FA759E5F-9FCC-43A7-A53F-3218A6890E00}" srcOrd="3" destOrd="0" presId="urn:microsoft.com/office/officeart/2005/8/layout/chevron1"/>
    <dgm:cxn modelId="{4C89E529-47B9-4CD8-88B2-53EB8CA62E78}" type="presParOf" srcId="{A231D7C8-78DA-4C5A-A448-E45F0DDDF82C}" destId="{DA11E3F0-5FA1-4527-B524-729E80D0CF36}" srcOrd="4"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3171993-6A2F-44DD-BEF1-7D211F09D747}">
      <dsp:nvSpPr>
        <dsp:cNvPr id="0" name=""/>
        <dsp:cNvSpPr/>
      </dsp:nvSpPr>
      <dsp:spPr>
        <a:xfrm>
          <a:off x="3601" y="45916"/>
          <a:ext cx="4417768" cy="1353472"/>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2017" tIns="44006" rIns="44006" bIns="44006" numCol="1" spcCol="1270" anchor="ctr" anchorCtr="0">
          <a:noAutofit/>
        </a:bodyPr>
        <a:lstStyle/>
        <a:p>
          <a:pPr marL="0" lvl="0" indent="0" algn="ctr" defTabSz="1466850">
            <a:lnSpc>
              <a:spcPct val="90000"/>
            </a:lnSpc>
            <a:spcBef>
              <a:spcPct val="0"/>
            </a:spcBef>
            <a:spcAft>
              <a:spcPct val="35000"/>
            </a:spcAft>
            <a:buNone/>
          </a:pPr>
          <a:r>
            <a:rPr lang="en-US" sz="3300" kern="1200" dirty="0"/>
            <a:t>auto-</a:t>
          </a:r>
          <a:r>
            <a:rPr lang="en-US" sz="3300" kern="1200" dirty="0" err="1"/>
            <a:t>py</a:t>
          </a:r>
          <a:r>
            <a:rPr lang="en-US" sz="3300" kern="1200" dirty="0"/>
            <a:t>-to-exe</a:t>
          </a:r>
        </a:p>
      </dsp:txBody>
      <dsp:txXfrm>
        <a:off x="680337" y="45916"/>
        <a:ext cx="3064296" cy="1353472"/>
      </dsp:txXfrm>
    </dsp:sp>
    <dsp:sp modelId="{7F4EED0E-B1C2-4846-A51F-32E51F46293F}">
      <dsp:nvSpPr>
        <dsp:cNvPr id="0" name=""/>
        <dsp:cNvSpPr/>
      </dsp:nvSpPr>
      <dsp:spPr>
        <a:xfrm>
          <a:off x="4083002" y="45916"/>
          <a:ext cx="3383681" cy="1353472"/>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2017" tIns="44006" rIns="44006" bIns="44006" numCol="1" spcCol="1270" anchor="ctr" anchorCtr="0">
          <a:noAutofit/>
        </a:bodyPr>
        <a:lstStyle/>
        <a:p>
          <a:pPr marL="0" lvl="0" indent="0" algn="ctr" defTabSz="1466850">
            <a:lnSpc>
              <a:spcPct val="90000"/>
            </a:lnSpc>
            <a:spcBef>
              <a:spcPct val="0"/>
            </a:spcBef>
            <a:spcAft>
              <a:spcPct val="35000"/>
            </a:spcAft>
            <a:buNone/>
          </a:pPr>
          <a:r>
            <a:rPr lang="en-US" sz="3300" kern="1200" dirty="0" err="1"/>
            <a:t>PyInstaller</a:t>
          </a:r>
          <a:endParaRPr lang="en-US" sz="3300" kern="1200" dirty="0"/>
        </a:p>
      </dsp:txBody>
      <dsp:txXfrm>
        <a:off x="4759738" y="45916"/>
        <a:ext cx="2030209" cy="1353472"/>
      </dsp:txXfrm>
    </dsp:sp>
    <dsp:sp modelId="{DA11E3F0-5FA1-4527-B524-729E80D0CF36}">
      <dsp:nvSpPr>
        <dsp:cNvPr id="0" name=""/>
        <dsp:cNvSpPr/>
      </dsp:nvSpPr>
      <dsp:spPr>
        <a:xfrm>
          <a:off x="7128316" y="45916"/>
          <a:ext cx="3383681" cy="1353472"/>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2017" tIns="44006" rIns="44006" bIns="44006" numCol="1" spcCol="1270" anchor="ctr" anchorCtr="0">
          <a:noAutofit/>
        </a:bodyPr>
        <a:lstStyle/>
        <a:p>
          <a:pPr marL="0" lvl="0" indent="0" algn="ctr" defTabSz="1466850">
            <a:lnSpc>
              <a:spcPct val="90000"/>
            </a:lnSpc>
            <a:spcBef>
              <a:spcPct val="0"/>
            </a:spcBef>
            <a:spcAft>
              <a:spcPct val="35000"/>
            </a:spcAft>
            <a:buNone/>
          </a:pPr>
          <a:r>
            <a:rPr lang="en-US" sz="3300" kern="1200" dirty="0"/>
            <a:t>WinRAR</a:t>
          </a:r>
        </a:p>
      </dsp:txBody>
      <dsp:txXfrm>
        <a:off x="7805052" y="45916"/>
        <a:ext cx="2030209" cy="1353472"/>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image" Target="../media/image6.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766805-51AC-4BD6-998B-1AA1DA10CB2B}" type="datetimeFigureOut">
              <a:rPr lang="en-US" smtClean="0"/>
              <a:t>12/05/2022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2BC00D9-09A1-4781-A227-28852D66439A}" type="slidenum">
              <a:rPr lang="en-US" smtClean="0"/>
              <a:t>‹#›</a:t>
            </a:fld>
            <a:endParaRPr lang="en-US" dirty="0"/>
          </a:p>
        </p:txBody>
      </p:sp>
    </p:spTree>
    <p:extLst>
      <p:ext uri="{BB962C8B-B14F-4D97-AF65-F5344CB8AC3E}">
        <p14:creationId xmlns:p14="http://schemas.microsoft.com/office/powerpoint/2010/main" val="42790601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l-GR" dirty="0"/>
              <a:t>Καλημέρα </a:t>
            </a:r>
            <a:r>
              <a:rPr lang="el-GR" b="1" dirty="0">
                <a:solidFill>
                  <a:srgbClr val="FF0000"/>
                </a:solidFill>
              </a:rPr>
              <a:t>(?καλησπέρα?)</a:t>
            </a:r>
            <a:r>
              <a:rPr lang="el-GR" b="1" dirty="0"/>
              <a:t> </a:t>
            </a:r>
            <a:r>
              <a:rPr lang="el-GR" b="0" dirty="0"/>
              <a:t>λέγομαι Παναγιώτης Σκλίδας και σήμερα θα σας παρουσιάσω την πτυχιακή μου εργασία με τίτλο</a:t>
            </a:r>
            <a:r>
              <a:rPr lang="en-US" b="0" dirty="0"/>
              <a:t> </a:t>
            </a:r>
            <a:r>
              <a:rPr lang="el-GR" b="0" dirty="0"/>
              <a:t>«</a:t>
            </a:r>
            <a:r>
              <a:rPr lang="el-GR" sz="1200" dirty="0">
                <a:latin typeface="Times New Roman" panose="02020603050405020304" pitchFamily="18" charset="0"/>
              </a:rPr>
              <a:t>Μελέτη, Σχεδίαση και Ανάπτυξη Εφαρμογής Λογισμικού για τον Έλεγχο Εισόδου Υπαλλήλων στο Χώρο Εργασίας τους με Βάση μια Ετικέτα </a:t>
            </a:r>
            <a:r>
              <a:rPr lang="en-US" sz="1200" dirty="0">
                <a:latin typeface="Times New Roman" panose="02020603050405020304" pitchFamily="18" charset="0"/>
              </a:rPr>
              <a:t>RFID </a:t>
            </a:r>
            <a:r>
              <a:rPr lang="el-GR" sz="1200" dirty="0">
                <a:latin typeface="Times New Roman" panose="02020603050405020304" pitchFamily="18" charset="0"/>
              </a:rPr>
              <a:t>και την Αναγνώριση του Προσώπου τους»</a:t>
            </a:r>
            <a:r>
              <a:rPr lang="el-GR" b="0" dirty="0"/>
              <a:t> που υλοποιήθηκε με επιβλέποντα καθηγητή τον κύριο Παχίδη.</a:t>
            </a:r>
            <a:endParaRPr lang="en-US" b="1" dirty="0"/>
          </a:p>
        </p:txBody>
      </p:sp>
      <p:sp>
        <p:nvSpPr>
          <p:cNvPr id="4" name="Slide Number Placeholder 3"/>
          <p:cNvSpPr>
            <a:spLocks noGrp="1"/>
          </p:cNvSpPr>
          <p:nvPr>
            <p:ph type="sldNum" sz="quarter" idx="5"/>
          </p:nvPr>
        </p:nvSpPr>
        <p:spPr/>
        <p:txBody>
          <a:bodyPr/>
          <a:lstStyle/>
          <a:p>
            <a:fld id="{F2BC00D9-09A1-4781-A227-28852D66439A}" type="slidenum">
              <a:rPr lang="en-US" smtClean="0"/>
              <a:t>1</a:t>
            </a:fld>
            <a:endParaRPr lang="en-US" dirty="0"/>
          </a:p>
        </p:txBody>
      </p:sp>
    </p:spTree>
    <p:extLst>
      <p:ext uri="{BB962C8B-B14F-4D97-AF65-F5344CB8AC3E}">
        <p14:creationId xmlns:p14="http://schemas.microsoft.com/office/powerpoint/2010/main" val="6640139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l-GR" dirty="0"/>
              <a:t>Αν ακολουθούνται οι οδηγίες σωστής λειτουργίας του αναγνώστη σύμφωνα με τον κατασκευαστή τότε η ανάγνωση των καρτών είναι πάντα επιτυχής. Σε περίπτωση όπως φαίνεται στο Σχήμα 4 που προσπαθούν να διαβαστούν πολλές κάρτες ταυτόχρονα ο αναγνώστης θα ενημερώσει τον χρήστη πως δεν είναι δυνατή η ανάγνωση μέσω της </a:t>
            </a:r>
            <a:r>
              <a:rPr lang="en-US" dirty="0"/>
              <a:t>led </a:t>
            </a:r>
            <a:r>
              <a:rPr lang="el-GR" dirty="0"/>
              <a:t>λυχνίας που διαθέτει. </a:t>
            </a:r>
            <a:endParaRPr lang="en-US" dirty="0"/>
          </a:p>
        </p:txBody>
      </p:sp>
      <p:sp>
        <p:nvSpPr>
          <p:cNvPr id="4" name="Slide Number Placeholder 3"/>
          <p:cNvSpPr>
            <a:spLocks noGrp="1"/>
          </p:cNvSpPr>
          <p:nvPr>
            <p:ph type="sldNum" sz="quarter" idx="5"/>
          </p:nvPr>
        </p:nvSpPr>
        <p:spPr/>
        <p:txBody>
          <a:bodyPr/>
          <a:lstStyle/>
          <a:p>
            <a:fld id="{F2BC00D9-09A1-4781-A227-28852D66439A}" type="slidenum">
              <a:rPr lang="en-US" smtClean="0"/>
              <a:t>10</a:t>
            </a:fld>
            <a:endParaRPr lang="en-US" dirty="0"/>
          </a:p>
        </p:txBody>
      </p:sp>
    </p:spTree>
    <p:extLst>
      <p:ext uri="{BB962C8B-B14F-4D97-AF65-F5344CB8AC3E}">
        <p14:creationId xmlns:p14="http://schemas.microsoft.com/office/powerpoint/2010/main" val="26010664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l-GR" dirty="0"/>
              <a:t>Το Σχήμα 5  δείχνει τον χρόνο που χρειάστηκε για να ολοκληρώσει το σύστημα μία φορά την διαδικασία της ταυτοποίησης ενός χρήστη έχοντας κωδικοποιήσει το σύνολο των διαθέσιμων εικόνων. Όπως φαίνεται με 93 κωδικοποιημένες εικόνες ο χρόνος αυτός είναι στο 1:30 λεπτό.</a:t>
            </a:r>
          </a:p>
          <a:p>
            <a:pPr marL="171450" indent="-171450">
              <a:buFont typeface="Arial" panose="020B0604020202020204" pitchFamily="34" charset="0"/>
              <a:buChar char="•"/>
            </a:pPr>
            <a:r>
              <a:rPr lang="el-GR" dirty="0"/>
              <a:t>Στο Σχήμα 6 φαίνεται πως το σύστημα χρειάστηκε μόλις 5 δευτερόλεπτα για να ολοκληρώσει την ίδια διαδικασία. Αυτό οφείλεται στην αλλαγή που έγινε στην υλοποίηση της αναγνώρισης καθώς πλέον κωδικοποιεί μόνο 1 εικόνα αντί για 93. Η εικόνα αυτή είναι άμεσα συνδεδεμένη με το χρήστη καθώς ως όνομα αρχείου έχει τον κωδικό της κάρτας </a:t>
            </a:r>
            <a:r>
              <a:rPr lang="en-US" dirty="0"/>
              <a:t>RFID</a:t>
            </a:r>
            <a:r>
              <a:rPr lang="el-GR" dirty="0"/>
              <a:t>. </a:t>
            </a:r>
            <a:endParaRPr lang="en-US" dirty="0"/>
          </a:p>
        </p:txBody>
      </p:sp>
      <p:sp>
        <p:nvSpPr>
          <p:cNvPr id="4" name="Slide Number Placeholder 3"/>
          <p:cNvSpPr>
            <a:spLocks noGrp="1"/>
          </p:cNvSpPr>
          <p:nvPr>
            <p:ph type="sldNum" sz="quarter" idx="5"/>
          </p:nvPr>
        </p:nvSpPr>
        <p:spPr/>
        <p:txBody>
          <a:bodyPr/>
          <a:lstStyle/>
          <a:p>
            <a:fld id="{F2BC00D9-09A1-4781-A227-28852D66439A}" type="slidenum">
              <a:rPr lang="en-US" smtClean="0"/>
              <a:t>11</a:t>
            </a:fld>
            <a:endParaRPr lang="en-US" dirty="0"/>
          </a:p>
        </p:txBody>
      </p:sp>
    </p:spTree>
    <p:extLst>
      <p:ext uri="{BB962C8B-B14F-4D97-AF65-F5344CB8AC3E}">
        <p14:creationId xmlns:p14="http://schemas.microsoft.com/office/powerpoint/2010/main" val="15095127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l-GR" dirty="0"/>
              <a:t>Το πρόγραμμα για να υλοποιήσει τη διαδικασία της ταυτοποίησης μέσω του προσώπου μεταφράζει την εικόνα που είναι αποθηκευμένη στην εφαρμογή σε ένα διάνυσμα 128-τιμών. Έπειτα ακολουθεί την ίδια διαδικασία για την εικόνα που λαμβάνει από την κάμερα του συστήματος και αφού ολοκληρώσει το βήμα αυτό συγκρίνει και βρίσκει την απόσταση μεταξύ των δύο. </a:t>
            </a:r>
            <a:r>
              <a:rPr lang="en-US" sz="1200" kern="1200" baseline="0" dirty="0">
                <a:solidFill>
                  <a:schemeClr val="tx1"/>
                </a:solidFill>
                <a:effectLst/>
                <a:latin typeface="+mn-lt"/>
                <a:ea typeface="+mn-ea"/>
                <a:cs typeface="+mn-cs"/>
              </a:rPr>
              <a:t>(</a:t>
            </a:r>
            <a:r>
              <a:rPr lang="el-GR" sz="1200" kern="1200" baseline="0" dirty="0">
                <a:solidFill>
                  <a:schemeClr val="tx1"/>
                </a:solidFill>
                <a:effectLst/>
                <a:latin typeface="+mn-lt"/>
                <a:ea typeface="+mn-ea"/>
                <a:cs typeface="+mn-cs"/>
              </a:rPr>
              <a:t>**</a:t>
            </a:r>
            <a:r>
              <a:rPr lang="en-US" sz="1200" kern="1200" baseline="0" dirty="0">
                <a:solidFill>
                  <a:schemeClr val="tx1"/>
                </a:solidFill>
                <a:effectLst/>
                <a:latin typeface="+mn-lt"/>
                <a:ea typeface="+mn-ea"/>
                <a:cs typeface="+mn-cs"/>
              </a:rPr>
              <a:t>click</a:t>
            </a:r>
            <a:r>
              <a:rPr lang="el-GR" sz="1200" kern="1200" baseline="0" dirty="0">
                <a:solidFill>
                  <a:schemeClr val="tx1"/>
                </a:solidFill>
                <a:effectLst/>
                <a:latin typeface="+mn-lt"/>
                <a:ea typeface="+mn-ea"/>
                <a:cs typeface="+mn-cs"/>
              </a:rPr>
              <a:t>**</a:t>
            </a:r>
            <a:r>
              <a:rPr lang="en-US" sz="1200" kern="1200" baseline="0" dirty="0">
                <a:solidFill>
                  <a:schemeClr val="tx1"/>
                </a:solidFill>
                <a:effectLst/>
                <a:latin typeface="+mn-lt"/>
                <a:ea typeface="+mn-ea"/>
                <a:cs typeface="+mn-cs"/>
              </a:rPr>
              <a:t>)</a:t>
            </a:r>
            <a:endParaRPr lang="el-GR" sz="1200" kern="1200" baseline="0" dirty="0">
              <a:solidFill>
                <a:schemeClr val="tx1"/>
              </a:solidFill>
              <a:effectLst/>
              <a:latin typeface="+mn-lt"/>
              <a:ea typeface="+mn-ea"/>
              <a:cs typeface="+mn-cs"/>
            </a:endParaRPr>
          </a:p>
          <a:p>
            <a:r>
              <a:rPr lang="el-GR" dirty="0"/>
              <a:t>Στο παράδειγμα αυτό έπρεπε να επιβεβαιωθεί η ταυτότητα του χρήστη </a:t>
            </a:r>
            <a:r>
              <a:rPr lang="en-US" dirty="0"/>
              <a:t>F</a:t>
            </a:r>
            <a:r>
              <a:rPr lang="el-GR" dirty="0"/>
              <a:t>5370254. Όταν στο σύστημα δόθηκε ως είσοδος η εικόνα </a:t>
            </a:r>
            <a:r>
              <a:rPr lang="en-US" dirty="0"/>
              <a:t>B</a:t>
            </a:r>
            <a:r>
              <a:rPr lang="el-GR" dirty="0"/>
              <a:t>,</a:t>
            </a:r>
            <a:r>
              <a:rPr lang="en-US" dirty="0"/>
              <a:t> </a:t>
            </a:r>
            <a:r>
              <a:rPr lang="el-GR" dirty="0"/>
              <a:t>αυτό βρήκε την απόσταση των δύο ίση με 0.39 ενώ στην περίπτωση που έλαβε ως είσοδο τη</a:t>
            </a:r>
            <a:r>
              <a:rPr lang="en-US" dirty="0"/>
              <a:t> C </a:t>
            </a:r>
            <a:r>
              <a:rPr lang="el-GR" dirty="0"/>
              <a:t>η απόσταση έγινε ίση με 0.73. Στην εφαρμογή έχει δοθεί μέσω κώδικα πως για να είναι θετική η ταυτοποίηση πρέπει η απόσταση των δύο εικόνων να μην ξεπερνά το 0.6 για αυτό στη δεύτερη περίπτωση βγάζει πως οι εικόνες δεν ταιριάζουν και δεν αφήνει τον χρήστη να συνδεθεί</a:t>
            </a:r>
          </a:p>
          <a:p>
            <a:endParaRPr lang="en-US" dirty="0"/>
          </a:p>
        </p:txBody>
      </p:sp>
      <p:sp>
        <p:nvSpPr>
          <p:cNvPr id="4" name="Slide Number Placeholder 3"/>
          <p:cNvSpPr>
            <a:spLocks noGrp="1"/>
          </p:cNvSpPr>
          <p:nvPr>
            <p:ph type="sldNum" sz="quarter" idx="5"/>
          </p:nvPr>
        </p:nvSpPr>
        <p:spPr/>
        <p:txBody>
          <a:bodyPr/>
          <a:lstStyle/>
          <a:p>
            <a:fld id="{F2BC00D9-09A1-4781-A227-28852D66439A}" type="slidenum">
              <a:rPr lang="en-US" smtClean="0"/>
              <a:t>12</a:t>
            </a:fld>
            <a:endParaRPr lang="en-US" dirty="0"/>
          </a:p>
        </p:txBody>
      </p:sp>
    </p:spTree>
    <p:extLst>
      <p:ext uri="{BB962C8B-B14F-4D97-AF65-F5344CB8AC3E}">
        <p14:creationId xmlns:p14="http://schemas.microsoft.com/office/powerpoint/2010/main" val="25844950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l-GR" dirty="0"/>
              <a:t>Το σύστημα είναι σε θέση να επεξεργαστεί τα δεδομένα που βρίσκονται αποθηκευμένα στο </a:t>
            </a:r>
            <a:r>
              <a:rPr lang="en-US" dirty="0"/>
              <a:t>csv </a:t>
            </a:r>
            <a:r>
              <a:rPr lang="el-GR" dirty="0"/>
              <a:t>αρχείο παρουσιών και να τα προβάλει στο χρήστη με την μορφή διαγραμμάτων. </a:t>
            </a:r>
            <a:r>
              <a:rPr lang="en-US" sz="1200" kern="1200" baseline="0" dirty="0">
                <a:solidFill>
                  <a:schemeClr val="tx1"/>
                </a:solidFill>
                <a:effectLst/>
                <a:latin typeface="+mn-lt"/>
                <a:ea typeface="+mn-ea"/>
                <a:cs typeface="+mn-cs"/>
              </a:rPr>
              <a:t>(</a:t>
            </a:r>
            <a:r>
              <a:rPr lang="el-GR" sz="1200" kern="1200" baseline="0" dirty="0">
                <a:solidFill>
                  <a:schemeClr val="tx1"/>
                </a:solidFill>
                <a:effectLst/>
                <a:latin typeface="+mn-lt"/>
                <a:ea typeface="+mn-ea"/>
                <a:cs typeface="+mn-cs"/>
              </a:rPr>
              <a:t>**</a:t>
            </a:r>
            <a:r>
              <a:rPr lang="en-US" sz="1200" kern="1200" baseline="0" dirty="0">
                <a:solidFill>
                  <a:schemeClr val="tx1"/>
                </a:solidFill>
                <a:effectLst/>
                <a:latin typeface="+mn-lt"/>
                <a:ea typeface="+mn-ea"/>
                <a:cs typeface="+mn-cs"/>
              </a:rPr>
              <a:t>click</a:t>
            </a:r>
            <a:r>
              <a:rPr lang="el-GR" sz="1200" kern="1200" baseline="0" dirty="0">
                <a:solidFill>
                  <a:schemeClr val="tx1"/>
                </a:solidFill>
                <a:effectLst/>
                <a:latin typeface="+mn-lt"/>
                <a:ea typeface="+mn-ea"/>
                <a:cs typeface="+mn-cs"/>
              </a:rPr>
              <a:t>**</a:t>
            </a:r>
            <a:r>
              <a:rPr lang="en-US" sz="1200" kern="1200" baseline="0" dirty="0">
                <a:solidFill>
                  <a:schemeClr val="tx1"/>
                </a:solidFill>
                <a:effectLst/>
                <a:latin typeface="+mn-lt"/>
                <a:ea typeface="+mn-ea"/>
                <a:cs typeface="+mn-cs"/>
              </a:rPr>
              <a:t>)</a:t>
            </a:r>
            <a:endParaRPr lang="el-GR" sz="1200" kern="1200" baseline="0" dirty="0">
              <a:solidFill>
                <a:schemeClr val="tx1"/>
              </a:solidFill>
              <a:effectLst/>
              <a:latin typeface="+mn-lt"/>
              <a:ea typeface="+mn-ea"/>
              <a:cs typeface="+mn-cs"/>
            </a:endParaRPr>
          </a:p>
          <a:p>
            <a:r>
              <a:rPr lang="el-GR" sz="1200" kern="1200" baseline="0" dirty="0">
                <a:solidFill>
                  <a:schemeClr val="tx1"/>
                </a:solidFill>
                <a:effectLst/>
                <a:latin typeface="+mn-lt"/>
                <a:ea typeface="+mn-ea"/>
                <a:cs typeface="+mn-cs"/>
              </a:rPr>
              <a:t>Αυτή τη στιγμή το πρόγραμμα είναι σε θέση να προβάλει δυο γραφήματα. Στο Σχήμα 7 φαίνονται τα λεπτά που υπήρχε κάποιος χρήστης στον χώρο για την τρέχουσα εβδομάδα ενώ στο Σχήμα 8 φαίνονται οι ώρες που υπήρχε κάποιος χρήστης στον χώρο για το τρέχον έτος.</a:t>
            </a:r>
          </a:p>
        </p:txBody>
      </p:sp>
      <p:sp>
        <p:nvSpPr>
          <p:cNvPr id="4" name="Slide Number Placeholder 3"/>
          <p:cNvSpPr>
            <a:spLocks noGrp="1"/>
          </p:cNvSpPr>
          <p:nvPr>
            <p:ph type="sldNum" sz="quarter" idx="5"/>
          </p:nvPr>
        </p:nvSpPr>
        <p:spPr/>
        <p:txBody>
          <a:bodyPr/>
          <a:lstStyle/>
          <a:p>
            <a:fld id="{F2BC00D9-09A1-4781-A227-28852D66439A}" type="slidenum">
              <a:rPr lang="en-US" smtClean="0"/>
              <a:t>13</a:t>
            </a:fld>
            <a:endParaRPr lang="en-US" dirty="0"/>
          </a:p>
        </p:txBody>
      </p:sp>
    </p:spTree>
    <p:extLst>
      <p:ext uri="{BB962C8B-B14F-4D97-AF65-F5344CB8AC3E}">
        <p14:creationId xmlns:p14="http://schemas.microsoft.com/office/powerpoint/2010/main" val="21144367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l-GR" dirty="0"/>
              <a:t>Μέσω της πτυχιακής μπήκα στην διαδικασία να ακολουθήσω την σωστή πορεία για τη δημιουργία μίας εφαρμογής λογισμικού καταλαβαίνοντας έτσι την σημασία της δημιουργίας: </a:t>
            </a:r>
            <a:r>
              <a:rPr lang="en-US" sz="1200" kern="1200" baseline="0" dirty="0">
                <a:solidFill>
                  <a:srgbClr val="000000"/>
                </a:solidFill>
                <a:effectLst/>
                <a:latin typeface="Times New Roman" panose="02020603050405020304" pitchFamily="18" charset="0"/>
                <a:ea typeface="+mn-ea"/>
                <a:cs typeface="+mn-cs"/>
              </a:rPr>
              <a:t>(</a:t>
            </a:r>
            <a:r>
              <a:rPr lang="el-GR" sz="1200" kern="1200" baseline="0" dirty="0">
                <a:solidFill>
                  <a:srgbClr val="000000"/>
                </a:solidFill>
                <a:effectLst/>
                <a:latin typeface="Times New Roman" panose="02020603050405020304" pitchFamily="18" charset="0"/>
                <a:ea typeface="+mn-ea"/>
                <a:cs typeface="+mn-cs"/>
              </a:rPr>
              <a:t>**</a:t>
            </a:r>
            <a:r>
              <a:rPr lang="en-US" sz="1200" kern="1200" baseline="0" dirty="0">
                <a:solidFill>
                  <a:srgbClr val="000000"/>
                </a:solidFill>
                <a:effectLst/>
                <a:latin typeface="Times New Roman" panose="02020603050405020304" pitchFamily="18" charset="0"/>
                <a:ea typeface="+mn-ea"/>
                <a:cs typeface="+mn-cs"/>
              </a:rPr>
              <a:t>click</a:t>
            </a:r>
            <a:r>
              <a:rPr lang="el-GR" sz="1200" kern="1200" baseline="0" dirty="0">
                <a:solidFill>
                  <a:srgbClr val="000000"/>
                </a:solidFill>
                <a:effectLst/>
                <a:latin typeface="Times New Roman" panose="02020603050405020304" pitchFamily="18" charset="0"/>
                <a:ea typeface="+mn-ea"/>
                <a:cs typeface="+mn-cs"/>
              </a:rPr>
              <a:t>**</a:t>
            </a:r>
            <a:r>
              <a:rPr lang="en-US" sz="1200" kern="1200" baseline="0" dirty="0">
                <a:solidFill>
                  <a:srgbClr val="000000"/>
                </a:solidFill>
                <a:effectLst/>
                <a:latin typeface="Times New Roman" panose="02020603050405020304" pitchFamily="18" charset="0"/>
                <a:ea typeface="+mn-ea"/>
                <a:cs typeface="+mn-cs"/>
              </a:rPr>
              <a:t>)</a:t>
            </a:r>
            <a:endParaRPr lang="en-US" dirty="0"/>
          </a:p>
          <a:p>
            <a:pPr marL="171450" indent="-171450">
              <a:buFont typeface="Arial" panose="020B0604020202020204" pitchFamily="34" charset="0"/>
              <a:buChar char="•"/>
            </a:pPr>
            <a:r>
              <a:rPr lang="el-GR" dirty="0"/>
              <a:t>Καλά δομημένων και κατανοητών απαιτήσεων και προδιαγραφών. Χάρη στις διαδικασίες της ανάλυσης και της σχεδίασης η συγγραφή του κώδικα αποδείχθηκε αρκετά εύκολη διαδικασία, καθώς έχει περιγραφεί σωστά και με λεπτομέρεια κάθε τμήμα του λογισμικού</a:t>
            </a:r>
            <a:r>
              <a:rPr lang="en-US" dirty="0"/>
              <a:t> </a:t>
            </a:r>
            <a:r>
              <a:rPr lang="el-GR" sz="1200" kern="1200" dirty="0">
                <a:solidFill>
                  <a:schemeClr val="tx1"/>
                </a:solidFill>
                <a:effectLst/>
                <a:latin typeface="+mn-lt"/>
                <a:ea typeface="+mn-ea"/>
                <a:cs typeface="+mn-cs"/>
              </a:rPr>
              <a:t>και οι μεταξύ τους σχέσεις. </a:t>
            </a:r>
            <a:r>
              <a:rPr lang="en-US" sz="1200" kern="1200" baseline="0" dirty="0">
                <a:solidFill>
                  <a:schemeClr val="tx1"/>
                </a:solidFill>
                <a:effectLst/>
                <a:latin typeface="+mn-lt"/>
                <a:ea typeface="+mn-ea"/>
                <a:cs typeface="+mn-cs"/>
              </a:rPr>
              <a:t>(</a:t>
            </a:r>
            <a:r>
              <a:rPr lang="el-GR" sz="1200" kern="1200" baseline="0" dirty="0">
                <a:solidFill>
                  <a:schemeClr val="tx1"/>
                </a:solidFill>
                <a:effectLst/>
                <a:latin typeface="+mn-lt"/>
                <a:ea typeface="+mn-ea"/>
                <a:cs typeface="+mn-cs"/>
              </a:rPr>
              <a:t>**</a:t>
            </a:r>
            <a:r>
              <a:rPr lang="en-US" sz="1200" kern="1200" baseline="0" dirty="0">
                <a:solidFill>
                  <a:schemeClr val="tx1"/>
                </a:solidFill>
                <a:effectLst/>
                <a:latin typeface="+mn-lt"/>
                <a:ea typeface="+mn-ea"/>
                <a:cs typeface="+mn-cs"/>
              </a:rPr>
              <a:t>click</a:t>
            </a:r>
            <a:r>
              <a:rPr lang="el-GR" sz="1200" kern="1200" baseline="0" dirty="0">
                <a:solidFill>
                  <a:schemeClr val="tx1"/>
                </a:solidFill>
                <a:effectLst/>
                <a:latin typeface="+mn-lt"/>
                <a:ea typeface="+mn-ea"/>
                <a:cs typeface="+mn-cs"/>
              </a:rPr>
              <a:t>**</a:t>
            </a:r>
            <a:r>
              <a:rPr lang="en-US" sz="1200" kern="1200" baseline="0" dirty="0">
                <a:solidFill>
                  <a:schemeClr val="tx1"/>
                </a:solidFill>
                <a:effectLst/>
                <a:latin typeface="+mn-lt"/>
                <a:ea typeface="+mn-ea"/>
                <a:cs typeface="+mn-cs"/>
              </a:rPr>
              <a:t>)</a:t>
            </a:r>
            <a:endParaRPr lang="el-GR" dirty="0"/>
          </a:p>
          <a:p>
            <a:pPr marL="171450" indent="-171450">
              <a:buFont typeface="Arial" panose="020B0604020202020204" pitchFamily="34" charset="0"/>
              <a:buChar char="•"/>
            </a:pPr>
            <a:r>
              <a:rPr lang="el-GR" dirty="0"/>
              <a:t>Αρκετά σημαντικό είναι να επιλεχθούν τα σωστά εργαλεία όσο το δυνατών πιο γρήγορα. Μπορεί η </a:t>
            </a:r>
            <a:r>
              <a:rPr lang="en-US" dirty="0"/>
              <a:t>Python </a:t>
            </a:r>
            <a:r>
              <a:rPr lang="el-GR" dirty="0"/>
              <a:t>να είναι μια αρκετά ισχυρή και ικανή γλώσσα προγραμματισμού όμως υστερεί αρκετά στη σχεδίαση του </a:t>
            </a:r>
            <a:r>
              <a:rPr lang="en-US" dirty="0"/>
              <a:t>UI </a:t>
            </a:r>
            <a:r>
              <a:rPr lang="el-GR" dirty="0"/>
              <a:t>συγκριτικά με την </a:t>
            </a:r>
            <a:r>
              <a:rPr lang="en-US" dirty="0"/>
              <a:t>C#</a:t>
            </a:r>
            <a:r>
              <a:rPr lang="el-GR" dirty="0"/>
              <a:t>. Καθώς αναγκάζει τον προγραμματιστή να γράψει σε κώδικα ολόκληρη τη διεπαφή χωρίς να έχει κάποια αυτοματοποίηση για βασικές λειτουργίες όπως είναι η δήλωση των στοιχείων που απαρτίζουν το </a:t>
            </a:r>
            <a:r>
              <a:rPr lang="en-US" dirty="0"/>
              <a:t>UI</a:t>
            </a:r>
            <a:r>
              <a:rPr lang="el-GR" dirty="0"/>
              <a:t> και η παραγωγή ενός </a:t>
            </a:r>
            <a:r>
              <a:rPr lang="en-US" dirty="0"/>
              <a:t>executable </a:t>
            </a:r>
            <a:r>
              <a:rPr lang="el-GR" dirty="0"/>
              <a:t>αρχείου.</a:t>
            </a:r>
            <a:endParaRPr lang="en-US" dirty="0"/>
          </a:p>
        </p:txBody>
      </p:sp>
      <p:sp>
        <p:nvSpPr>
          <p:cNvPr id="4" name="Slide Number Placeholder 3"/>
          <p:cNvSpPr>
            <a:spLocks noGrp="1"/>
          </p:cNvSpPr>
          <p:nvPr>
            <p:ph type="sldNum" sz="quarter" idx="5"/>
          </p:nvPr>
        </p:nvSpPr>
        <p:spPr/>
        <p:txBody>
          <a:bodyPr/>
          <a:lstStyle/>
          <a:p>
            <a:fld id="{F2BC00D9-09A1-4781-A227-28852D66439A}" type="slidenum">
              <a:rPr lang="en-US" smtClean="0"/>
              <a:t>14</a:t>
            </a:fld>
            <a:endParaRPr lang="en-US" dirty="0"/>
          </a:p>
        </p:txBody>
      </p:sp>
    </p:spTree>
    <p:extLst>
      <p:ext uri="{BB962C8B-B14F-4D97-AF65-F5344CB8AC3E}">
        <p14:creationId xmlns:p14="http://schemas.microsoft.com/office/powerpoint/2010/main" val="11309925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l-GR" dirty="0"/>
              <a:t>Το πρόγραμμα βρίσκεται στην πρώτη του έκδοση και όπως θα δείτε στην παρουσίαση του είναι σε θέση να χρησιμοποιηθεί άμεσα σε πραγματικές συνθήκες. Παρόλα αυτά, την ποιότητα ενός προγράμματος, πέρα από την τωρινή κατάσταση του, την ορίζουν και τα περιθώρια που έχει για μελλοντικές βελτιώσεις. Στο πλαίσιο αυτό των βελτιώσεων (</a:t>
            </a:r>
            <a:r>
              <a:rPr lang="el-GR" sz="1200" kern="1200" baseline="0" dirty="0">
                <a:solidFill>
                  <a:schemeClr val="tx1"/>
                </a:solidFill>
                <a:effectLst/>
                <a:latin typeface="+mn-lt"/>
                <a:ea typeface="+mn-ea"/>
                <a:cs typeface="+mn-cs"/>
              </a:rPr>
              <a:t>**</a:t>
            </a:r>
            <a:r>
              <a:rPr lang="en-US" sz="1200" kern="1200" baseline="0" dirty="0">
                <a:solidFill>
                  <a:schemeClr val="tx1"/>
                </a:solidFill>
                <a:effectLst/>
                <a:latin typeface="+mn-lt"/>
                <a:ea typeface="+mn-ea"/>
                <a:cs typeface="+mn-cs"/>
              </a:rPr>
              <a:t>click</a:t>
            </a:r>
            <a:r>
              <a:rPr lang="el-GR" sz="1200" kern="1200" baseline="0" dirty="0">
                <a:solidFill>
                  <a:schemeClr val="tx1"/>
                </a:solidFill>
                <a:effectLst/>
                <a:latin typeface="+mn-lt"/>
                <a:ea typeface="+mn-ea"/>
                <a:cs typeface="+mn-cs"/>
              </a:rPr>
              <a:t>**</a:t>
            </a:r>
            <a:r>
              <a:rPr lang="el-GR" dirty="0"/>
              <a:t>) βρίσκεται:</a:t>
            </a:r>
          </a:p>
          <a:p>
            <a:pPr marL="171450" indent="-171450">
              <a:buFont typeface="Arial" panose="020B0604020202020204" pitchFamily="34" charset="0"/>
              <a:buChar char="•"/>
            </a:pPr>
            <a:r>
              <a:rPr lang="el-GR" dirty="0"/>
              <a:t>Η σκέψη για κρυπτογράφηση των προσωπικών δεδομένων και της εικόνας προσώπου των χρηστών, ώστε να διασφαλιστεί η ασφάλεια τους από κακόβουλες οντότητες οι οποίες θα θελήσουν να αποσπάσουν τις πληροφορίες. </a:t>
            </a:r>
            <a:r>
              <a:rPr lang="en-US" sz="1200" kern="1200" baseline="0" dirty="0">
                <a:solidFill>
                  <a:schemeClr val="tx1"/>
                </a:solidFill>
                <a:effectLst/>
                <a:latin typeface="+mn-lt"/>
                <a:ea typeface="+mn-ea"/>
                <a:cs typeface="+mn-cs"/>
              </a:rPr>
              <a:t>(</a:t>
            </a:r>
            <a:r>
              <a:rPr lang="el-GR" sz="1200" kern="1200" baseline="0" dirty="0">
                <a:solidFill>
                  <a:schemeClr val="tx1"/>
                </a:solidFill>
                <a:effectLst/>
                <a:latin typeface="+mn-lt"/>
                <a:ea typeface="+mn-ea"/>
                <a:cs typeface="+mn-cs"/>
              </a:rPr>
              <a:t>**</a:t>
            </a:r>
            <a:r>
              <a:rPr lang="en-US" sz="1200" kern="1200" baseline="0" dirty="0">
                <a:solidFill>
                  <a:schemeClr val="tx1"/>
                </a:solidFill>
                <a:effectLst/>
                <a:latin typeface="+mn-lt"/>
                <a:ea typeface="+mn-ea"/>
                <a:cs typeface="+mn-cs"/>
              </a:rPr>
              <a:t>click</a:t>
            </a:r>
            <a:r>
              <a:rPr lang="el-GR" sz="1200" kern="1200" baseline="0" dirty="0">
                <a:solidFill>
                  <a:schemeClr val="tx1"/>
                </a:solidFill>
                <a:effectLst/>
                <a:latin typeface="+mn-lt"/>
                <a:ea typeface="+mn-ea"/>
                <a:cs typeface="+mn-cs"/>
              </a:rPr>
              <a:t>**</a:t>
            </a:r>
            <a:r>
              <a:rPr lang="en-US" sz="1200" kern="1200" baseline="0" dirty="0">
                <a:solidFill>
                  <a:schemeClr val="tx1"/>
                </a:solidFill>
                <a:effectLst/>
                <a:latin typeface="+mn-lt"/>
                <a:ea typeface="+mn-ea"/>
                <a:cs typeface="+mn-cs"/>
              </a:rPr>
              <a:t>)</a:t>
            </a:r>
            <a:endParaRPr lang="el-GR" dirty="0"/>
          </a:p>
          <a:p>
            <a:pPr marL="171450" indent="-171450">
              <a:buFont typeface="Arial" panose="020B0604020202020204" pitchFamily="34" charset="0"/>
              <a:buChar char="•"/>
            </a:pPr>
            <a:r>
              <a:rPr lang="el-GR" dirty="0"/>
              <a:t>Το πρόγραμμα αυτή τη στιγμή είναι εξολοκλήρου στα αγγλικά. Θα μπορούσε μελλοντικά να γίνει χρήση περισσότερων γλωσσών με απώτερο στόχο το πρόγραμμα να είναι προσβάσιμο και από χρήστες που πιθανώς να μην γνωρίζουν αγγλικά. </a:t>
            </a:r>
            <a:r>
              <a:rPr lang="en-US" sz="1200" kern="1200" baseline="0" dirty="0">
                <a:solidFill>
                  <a:schemeClr val="tx1"/>
                </a:solidFill>
                <a:effectLst/>
                <a:latin typeface="+mn-lt"/>
                <a:ea typeface="+mn-ea"/>
                <a:cs typeface="+mn-cs"/>
              </a:rPr>
              <a:t>(</a:t>
            </a:r>
            <a:r>
              <a:rPr lang="el-GR" sz="1200" kern="1200" baseline="0" dirty="0">
                <a:solidFill>
                  <a:schemeClr val="tx1"/>
                </a:solidFill>
                <a:effectLst/>
                <a:latin typeface="+mn-lt"/>
                <a:ea typeface="+mn-ea"/>
                <a:cs typeface="+mn-cs"/>
              </a:rPr>
              <a:t>**</a:t>
            </a:r>
            <a:r>
              <a:rPr lang="en-US" sz="1200" kern="1200" baseline="0" dirty="0">
                <a:solidFill>
                  <a:schemeClr val="tx1"/>
                </a:solidFill>
                <a:effectLst/>
                <a:latin typeface="+mn-lt"/>
                <a:ea typeface="+mn-ea"/>
                <a:cs typeface="+mn-cs"/>
              </a:rPr>
              <a:t>click</a:t>
            </a:r>
            <a:r>
              <a:rPr lang="el-GR" sz="1200" kern="1200" baseline="0" dirty="0">
                <a:solidFill>
                  <a:schemeClr val="tx1"/>
                </a:solidFill>
                <a:effectLst/>
                <a:latin typeface="+mn-lt"/>
                <a:ea typeface="+mn-ea"/>
                <a:cs typeface="+mn-cs"/>
              </a:rPr>
              <a:t>**</a:t>
            </a:r>
            <a:r>
              <a:rPr lang="en-US" sz="1200" kern="1200" baseline="0" dirty="0">
                <a:solidFill>
                  <a:schemeClr val="tx1"/>
                </a:solidFill>
                <a:effectLst/>
                <a:latin typeface="+mn-lt"/>
                <a:ea typeface="+mn-ea"/>
                <a:cs typeface="+mn-cs"/>
              </a:rPr>
              <a:t>)</a:t>
            </a:r>
            <a:endParaRPr lang="el-GR"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l-GR" dirty="0"/>
              <a:t>Τέλος θα μπορούσαν να ενσωματωθούν περισσότερα χρήσιμα στατιστικά γραφήματα όπως είναι για παράδειγμα ποιος χρήστης είχε τις περισσότερες μετακινήσεις εντός των χώρων, πόσες εισόδους και εξόδους είχε ένας χώρος και άλλα.</a:t>
            </a:r>
            <a:endParaRPr lang="en-US" dirty="0"/>
          </a:p>
          <a:p>
            <a:pPr marL="171450" indent="-171450">
              <a:buFont typeface="Arial" panose="020B0604020202020204" pitchFamily="34" charset="0"/>
              <a:buChar char="•"/>
            </a:pPr>
            <a:endParaRPr lang="el-GR" dirty="0"/>
          </a:p>
          <a:p>
            <a:endParaRPr lang="en-US" dirty="0"/>
          </a:p>
        </p:txBody>
      </p:sp>
      <p:sp>
        <p:nvSpPr>
          <p:cNvPr id="4" name="Slide Number Placeholder 3"/>
          <p:cNvSpPr>
            <a:spLocks noGrp="1"/>
          </p:cNvSpPr>
          <p:nvPr>
            <p:ph type="sldNum" sz="quarter" idx="5"/>
          </p:nvPr>
        </p:nvSpPr>
        <p:spPr/>
        <p:txBody>
          <a:bodyPr/>
          <a:lstStyle/>
          <a:p>
            <a:fld id="{F2BC00D9-09A1-4781-A227-28852D66439A}" type="slidenum">
              <a:rPr lang="en-US" smtClean="0"/>
              <a:t>15</a:t>
            </a:fld>
            <a:endParaRPr lang="en-US" dirty="0"/>
          </a:p>
        </p:txBody>
      </p:sp>
    </p:spTree>
    <p:extLst>
      <p:ext uri="{BB962C8B-B14F-4D97-AF65-F5344CB8AC3E}">
        <p14:creationId xmlns:p14="http://schemas.microsoft.com/office/powerpoint/2010/main" val="36774379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l-GR" dirty="0"/>
              <a:t>Ευχαριστώ πολύ για την προσοχή σας. Και τώρα θα προχωρήσω με την παρουσίαση της εφαρμογής που υλοποιήθηκε.</a:t>
            </a:r>
            <a:endParaRPr lang="en-US" dirty="0"/>
          </a:p>
        </p:txBody>
      </p:sp>
      <p:sp>
        <p:nvSpPr>
          <p:cNvPr id="4" name="Slide Number Placeholder 3"/>
          <p:cNvSpPr>
            <a:spLocks noGrp="1"/>
          </p:cNvSpPr>
          <p:nvPr>
            <p:ph type="sldNum" sz="quarter" idx="5"/>
          </p:nvPr>
        </p:nvSpPr>
        <p:spPr/>
        <p:txBody>
          <a:bodyPr/>
          <a:lstStyle/>
          <a:p>
            <a:fld id="{F2BC00D9-09A1-4781-A227-28852D66439A}" type="slidenum">
              <a:rPr lang="en-US" smtClean="0"/>
              <a:t>16</a:t>
            </a:fld>
            <a:endParaRPr lang="en-US" dirty="0"/>
          </a:p>
        </p:txBody>
      </p:sp>
    </p:spTree>
    <p:extLst>
      <p:ext uri="{BB962C8B-B14F-4D97-AF65-F5344CB8AC3E}">
        <p14:creationId xmlns:p14="http://schemas.microsoft.com/office/powerpoint/2010/main" val="23482471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l-GR" baseline="0" dirty="0">
                <a:latin typeface="Times New Roman" panose="02020603050405020304" pitchFamily="18" charset="0"/>
              </a:rPr>
              <a:t>Η τεχνολογία </a:t>
            </a:r>
            <a:r>
              <a:rPr lang="en-US" baseline="0" dirty="0">
                <a:latin typeface="Times New Roman" panose="02020603050405020304" pitchFamily="18" charset="0"/>
              </a:rPr>
              <a:t>RFID </a:t>
            </a:r>
            <a:r>
              <a:rPr lang="el-GR" baseline="0" dirty="0">
                <a:latin typeface="Times New Roman" panose="02020603050405020304" pitchFamily="18" charset="0"/>
              </a:rPr>
              <a:t>χρησιμοποιείται για την απομακρυσμένη αναγνώριση αντικειμένων, ανθρώπων και ζώων. Στο Σχήμα 1 βλέπουμε τα 2 είδη </a:t>
            </a:r>
            <a:r>
              <a:rPr lang="en-US" baseline="0" dirty="0">
                <a:latin typeface="Times New Roman" panose="02020603050405020304" pitchFamily="18" charset="0"/>
              </a:rPr>
              <a:t>RFID </a:t>
            </a:r>
            <a:r>
              <a:rPr lang="el-GR" baseline="0" dirty="0">
                <a:latin typeface="Times New Roman" panose="02020603050405020304" pitchFamily="18" charset="0"/>
              </a:rPr>
              <a:t>καρτών που υπάρχουν τις ενεργητικές και τις παθητικές ετικέτες: </a:t>
            </a:r>
            <a:r>
              <a:rPr lang="en-US" sz="1200" kern="1200" baseline="0" dirty="0">
                <a:solidFill>
                  <a:srgbClr val="000000"/>
                </a:solidFill>
                <a:effectLst/>
                <a:latin typeface="Times New Roman" panose="02020603050405020304" pitchFamily="18" charset="0"/>
                <a:ea typeface="+mn-ea"/>
                <a:cs typeface="+mn-cs"/>
              </a:rPr>
              <a:t>(</a:t>
            </a:r>
            <a:r>
              <a:rPr lang="el-GR" sz="1200" kern="1200" baseline="0" dirty="0">
                <a:solidFill>
                  <a:srgbClr val="000000"/>
                </a:solidFill>
                <a:effectLst/>
                <a:latin typeface="Times New Roman" panose="02020603050405020304" pitchFamily="18" charset="0"/>
                <a:ea typeface="+mn-ea"/>
                <a:cs typeface="+mn-cs"/>
              </a:rPr>
              <a:t>**</a:t>
            </a:r>
            <a:r>
              <a:rPr lang="en-US" sz="1200" kern="1200" baseline="0" dirty="0">
                <a:solidFill>
                  <a:srgbClr val="000000"/>
                </a:solidFill>
                <a:effectLst/>
                <a:latin typeface="Times New Roman" panose="02020603050405020304" pitchFamily="18" charset="0"/>
                <a:ea typeface="+mn-ea"/>
                <a:cs typeface="+mn-cs"/>
              </a:rPr>
              <a:t>click</a:t>
            </a:r>
            <a:r>
              <a:rPr lang="el-GR" sz="1200" kern="1200" baseline="0" dirty="0">
                <a:solidFill>
                  <a:srgbClr val="000000"/>
                </a:solidFill>
                <a:effectLst/>
                <a:latin typeface="Times New Roman" panose="02020603050405020304" pitchFamily="18" charset="0"/>
                <a:ea typeface="+mn-ea"/>
                <a:cs typeface="+mn-cs"/>
              </a:rPr>
              <a:t>**</a:t>
            </a:r>
            <a:r>
              <a:rPr lang="en-US" sz="1200" kern="1200" baseline="0" dirty="0">
                <a:solidFill>
                  <a:srgbClr val="000000"/>
                </a:solidFill>
                <a:effectLst/>
                <a:latin typeface="Times New Roman" panose="02020603050405020304" pitchFamily="18" charset="0"/>
                <a:ea typeface="+mn-ea"/>
                <a:cs typeface="+mn-cs"/>
              </a:rPr>
              <a:t>)</a:t>
            </a:r>
            <a:endParaRPr lang="el-GR" sz="1200" kern="1200" baseline="0" dirty="0">
              <a:solidFill>
                <a:srgbClr val="000000"/>
              </a:solidFill>
              <a:effectLst/>
              <a:latin typeface="Times New Roman" panose="02020603050405020304" pitchFamily="18" charset="0"/>
              <a:ea typeface="+mn-ea"/>
              <a:cs typeface="+mn-cs"/>
            </a:endParaRPr>
          </a:p>
          <a:p>
            <a:pPr marL="171450" indent="-171450">
              <a:buFont typeface="Arial" panose="020B0604020202020204" pitchFamily="34" charset="0"/>
              <a:buChar char="•"/>
            </a:pPr>
            <a:r>
              <a:rPr lang="el-GR" baseline="0" dirty="0">
                <a:latin typeface="Times New Roman" panose="02020603050405020304" pitchFamily="18" charset="0"/>
              </a:rPr>
              <a:t>Και η δύο έχουν από μία κεραία ώστε να είναι σε θέση να μεταδίδουν τα δεδομένα τους αλλά και να λάβουν εντολές από τον αναγνώστη.</a:t>
            </a:r>
            <a:r>
              <a:rPr lang="en-US" baseline="0" dirty="0">
                <a:latin typeface="Times New Roman" panose="02020603050405020304" pitchFamily="18" charset="0"/>
              </a:rPr>
              <a:t> </a:t>
            </a:r>
            <a:r>
              <a:rPr lang="en-US" sz="1200" kern="1200" baseline="0" dirty="0">
                <a:solidFill>
                  <a:srgbClr val="000000"/>
                </a:solidFill>
                <a:effectLst/>
                <a:latin typeface="Times New Roman" panose="02020603050405020304" pitchFamily="18" charset="0"/>
                <a:ea typeface="+mn-ea"/>
                <a:cs typeface="+mn-cs"/>
              </a:rPr>
              <a:t>(</a:t>
            </a:r>
            <a:r>
              <a:rPr lang="el-GR" sz="1200" kern="1200" baseline="0" dirty="0">
                <a:solidFill>
                  <a:srgbClr val="000000"/>
                </a:solidFill>
                <a:effectLst/>
                <a:latin typeface="Times New Roman" panose="02020603050405020304" pitchFamily="18" charset="0"/>
                <a:ea typeface="+mn-ea"/>
                <a:cs typeface="+mn-cs"/>
              </a:rPr>
              <a:t>**</a:t>
            </a:r>
            <a:r>
              <a:rPr lang="en-US" sz="1200" kern="1200" baseline="0" dirty="0">
                <a:solidFill>
                  <a:srgbClr val="000000"/>
                </a:solidFill>
                <a:effectLst/>
                <a:latin typeface="Times New Roman" panose="02020603050405020304" pitchFamily="18" charset="0"/>
                <a:ea typeface="+mn-ea"/>
                <a:cs typeface="+mn-cs"/>
              </a:rPr>
              <a:t>click</a:t>
            </a:r>
            <a:r>
              <a:rPr lang="el-GR" sz="1200" kern="1200" baseline="0" dirty="0">
                <a:solidFill>
                  <a:srgbClr val="000000"/>
                </a:solidFill>
                <a:effectLst/>
                <a:latin typeface="Times New Roman" panose="02020603050405020304" pitchFamily="18" charset="0"/>
                <a:ea typeface="+mn-ea"/>
                <a:cs typeface="+mn-cs"/>
              </a:rPr>
              <a:t>**</a:t>
            </a:r>
            <a:r>
              <a:rPr lang="en-US" sz="1200" kern="1200" baseline="0" dirty="0">
                <a:solidFill>
                  <a:srgbClr val="000000"/>
                </a:solidFill>
                <a:effectLst/>
                <a:latin typeface="Times New Roman" panose="02020603050405020304" pitchFamily="18" charset="0"/>
                <a:ea typeface="+mn-ea"/>
                <a:cs typeface="+mn-cs"/>
              </a:rPr>
              <a:t>)</a:t>
            </a:r>
            <a:endParaRPr lang="el-GR" sz="1200" kern="1200" baseline="0" dirty="0">
              <a:solidFill>
                <a:srgbClr val="000000"/>
              </a:solidFill>
              <a:effectLst/>
              <a:latin typeface="Times New Roman" panose="02020603050405020304" pitchFamily="18" charset="0"/>
              <a:ea typeface="+mn-ea"/>
              <a:cs typeface="+mn-cs"/>
            </a:endParaRPr>
          </a:p>
          <a:p>
            <a:pPr marL="171450" indent="-171450">
              <a:buFont typeface="Arial" panose="020B0604020202020204" pitchFamily="34" charset="0"/>
              <a:buChar char="•"/>
            </a:pPr>
            <a:r>
              <a:rPr lang="el-GR" baseline="0" dirty="0">
                <a:latin typeface="Times New Roman" panose="02020603050405020304" pitchFamily="18" charset="0"/>
              </a:rPr>
              <a:t>Επιπλέον διαθέτουν ένα </a:t>
            </a:r>
            <a:r>
              <a:rPr lang="en-US" baseline="0" dirty="0">
                <a:latin typeface="Times New Roman" panose="02020603050405020304" pitchFamily="18" charset="0"/>
              </a:rPr>
              <a:t>chip </a:t>
            </a:r>
            <a:r>
              <a:rPr lang="el-GR" baseline="0" dirty="0">
                <a:latin typeface="Times New Roman" panose="02020603050405020304" pitchFamily="18" charset="0"/>
              </a:rPr>
              <a:t>το οποίο είναι υπεύθυνο για την διαχείριση της επικοινωνίας με τον αναγνώστη (τη μεταφορά των δεδομένων από την κάρτα και την λήψη εντολών). </a:t>
            </a:r>
            <a:r>
              <a:rPr lang="en-US" baseline="0" dirty="0">
                <a:latin typeface="Times New Roman" panose="02020603050405020304" pitchFamily="18" charset="0"/>
              </a:rPr>
              <a:t>(</a:t>
            </a:r>
            <a:r>
              <a:rPr lang="el-GR" baseline="0" dirty="0">
                <a:latin typeface="Times New Roman" panose="02020603050405020304" pitchFamily="18" charset="0"/>
              </a:rPr>
              <a:t>**</a:t>
            </a:r>
            <a:r>
              <a:rPr lang="en-US" baseline="0" dirty="0">
                <a:latin typeface="Times New Roman" panose="02020603050405020304" pitchFamily="18" charset="0"/>
              </a:rPr>
              <a:t>click</a:t>
            </a:r>
            <a:r>
              <a:rPr lang="el-GR" baseline="0" dirty="0">
                <a:latin typeface="Times New Roman" panose="02020603050405020304" pitchFamily="18" charset="0"/>
              </a:rPr>
              <a:t>**</a:t>
            </a:r>
            <a:r>
              <a:rPr lang="en-US" baseline="0" dirty="0">
                <a:latin typeface="Times New Roman" panose="02020603050405020304" pitchFamily="18" charset="0"/>
              </a:rPr>
              <a:t>)</a:t>
            </a:r>
            <a:endParaRPr lang="el-GR" baseline="0" dirty="0">
              <a:latin typeface="Times New Roman" panose="02020603050405020304" pitchFamily="18" charset="0"/>
            </a:endParaRPr>
          </a:p>
          <a:p>
            <a:pPr marL="171450" indent="-171450">
              <a:buFont typeface="Arial" panose="020B0604020202020204" pitchFamily="34" charset="0"/>
              <a:buChar char="•"/>
            </a:pPr>
            <a:r>
              <a:rPr lang="el-GR" baseline="0" dirty="0">
                <a:latin typeface="Times New Roman" panose="02020603050405020304" pitchFamily="18" charset="0"/>
              </a:rPr>
              <a:t>Τέλος, διακρίνεται στο Σχήμα 1.α, το οποίο αναπαριστά μια ενεργητική ετικέτα, μία πηγή τροφοδοσίας. Σε αντίθεση με τις παθητικές ετικέτες, οι οποίες δεν έχουν εσωτερική πηγή τροφοδοσίας και τροφοδοτούνται όταν έρθουν κοντά στον αναγνώστη. Εξαιτίας της διαφοράς αυτής οι ενεργητικές ετικέτες είναι σε θέση να μεταδίδουν τα στοιχεία τους μέχρι και 150 μέτρα σε </a:t>
            </a:r>
            <a:r>
              <a:rPr lang="en-US" baseline="0" dirty="0">
                <a:latin typeface="Times New Roman" panose="02020603050405020304" pitchFamily="18" charset="0"/>
              </a:rPr>
              <a:t>Ultra High Frequency </a:t>
            </a:r>
            <a:r>
              <a:rPr lang="el-GR" baseline="0" dirty="0">
                <a:latin typeface="Times New Roman" panose="02020603050405020304" pitchFamily="18" charset="0"/>
              </a:rPr>
              <a:t>υλοποίηση ενώ οι παθητικές </a:t>
            </a:r>
            <a:r>
              <a:rPr lang="en-US" baseline="0" dirty="0">
                <a:latin typeface="Times New Roman" panose="02020603050405020304" pitchFamily="18" charset="0"/>
              </a:rPr>
              <a:t>UHF </a:t>
            </a:r>
            <a:r>
              <a:rPr lang="el-GR" baseline="0" dirty="0">
                <a:latin typeface="Times New Roman" panose="02020603050405020304" pitchFamily="18" charset="0"/>
              </a:rPr>
              <a:t>ετικέτες μέχρι τα 15 μέτρα από τον αναγνώστη.</a:t>
            </a:r>
          </a:p>
          <a:p>
            <a:pPr marL="0" indent="0">
              <a:buFont typeface="Arial" panose="020B0604020202020204" pitchFamily="34" charset="0"/>
              <a:buNone/>
            </a:pPr>
            <a:endParaRPr lang="el-GR" baseline="0" dirty="0">
              <a:latin typeface="Times New Roman" panose="02020603050405020304" pitchFamily="18" charset="0"/>
            </a:endParaRPr>
          </a:p>
          <a:p>
            <a:pPr marL="0" indent="0">
              <a:buFont typeface="Arial" panose="020B0604020202020204" pitchFamily="34" charset="0"/>
              <a:buNone/>
            </a:pPr>
            <a:r>
              <a:rPr lang="el-GR" baseline="0" dirty="0">
                <a:latin typeface="Times New Roman" panose="02020603050405020304" pitchFamily="18" charset="0"/>
              </a:rPr>
              <a:t>Στο Σχήμα 2 φαίνονται 4 συσκευές ανάγνωσης και εγγραφής </a:t>
            </a:r>
            <a:r>
              <a:rPr lang="en-US" baseline="0" dirty="0">
                <a:latin typeface="Times New Roman" panose="02020603050405020304" pitchFamily="18" charset="0"/>
              </a:rPr>
              <a:t>RFID </a:t>
            </a:r>
            <a:r>
              <a:rPr lang="el-GR" baseline="0" dirty="0">
                <a:latin typeface="Times New Roman" panose="02020603050405020304" pitchFamily="18" charset="0"/>
              </a:rPr>
              <a:t>καρτών/ετικετών:</a:t>
            </a:r>
            <a:endParaRPr lang="en-US" baseline="0" dirty="0">
              <a:latin typeface="Times New Roman" panose="02020603050405020304" pitchFamily="18" charset="0"/>
            </a:endParaRPr>
          </a:p>
          <a:p>
            <a:pPr marL="171450" indent="-171450">
              <a:buFont typeface="Arial" panose="020B0604020202020204" pitchFamily="34" charset="0"/>
              <a:buChar char="•"/>
            </a:pPr>
            <a:r>
              <a:rPr lang="el-GR" baseline="0" dirty="0">
                <a:latin typeface="Times New Roman" panose="02020603050405020304" pitchFamily="18" charset="0"/>
              </a:rPr>
              <a:t>Οι συσκευές 2.α (</a:t>
            </a:r>
            <a:r>
              <a:rPr lang="en-US" baseline="0" dirty="0">
                <a:latin typeface="Times New Roman" panose="02020603050405020304" pitchFamily="18" charset="0"/>
              </a:rPr>
              <a:t>RC522 RFID reader/writer</a:t>
            </a:r>
            <a:r>
              <a:rPr lang="el-GR" baseline="0" dirty="0">
                <a:latin typeface="Times New Roman" panose="02020603050405020304" pitchFamily="18" charset="0"/>
              </a:rPr>
              <a:t>) και 2.β</a:t>
            </a:r>
            <a:r>
              <a:rPr lang="en-US" baseline="0" dirty="0">
                <a:latin typeface="Times New Roman" panose="02020603050405020304" pitchFamily="18" charset="0"/>
              </a:rPr>
              <a:t> (PN532 NFC-RFID reader/writer)</a:t>
            </a:r>
            <a:r>
              <a:rPr lang="el-GR" baseline="0" dirty="0">
                <a:latin typeface="Times New Roman" panose="02020603050405020304" pitchFamily="18" charset="0"/>
              </a:rPr>
              <a:t> ανήκουν στην κατηγορία των </a:t>
            </a:r>
            <a:r>
              <a:rPr lang="en-US" baseline="0" dirty="0">
                <a:latin typeface="Times New Roman" panose="02020603050405020304" pitchFamily="18" charset="0"/>
              </a:rPr>
              <a:t>module </a:t>
            </a:r>
            <a:r>
              <a:rPr lang="el-GR" baseline="0" dirty="0">
                <a:latin typeface="Times New Roman" panose="02020603050405020304" pitchFamily="18" charset="0"/>
              </a:rPr>
              <a:t>ή </a:t>
            </a:r>
            <a:r>
              <a:rPr lang="en-US" baseline="0" dirty="0">
                <a:latin typeface="Times New Roman" panose="02020603050405020304" pitchFamily="18" charset="0"/>
              </a:rPr>
              <a:t>hats (</a:t>
            </a:r>
            <a:r>
              <a:rPr lang="el-GR" baseline="0" dirty="0">
                <a:latin typeface="Times New Roman" panose="02020603050405020304" pitchFamily="18" charset="0"/>
              </a:rPr>
              <a:t>αν προτιμούμε την ορολογία του </a:t>
            </a:r>
            <a:r>
              <a:rPr lang="en-US" baseline="0" dirty="0">
                <a:latin typeface="Times New Roman" panose="02020603050405020304" pitchFamily="18" charset="0"/>
              </a:rPr>
              <a:t>Raspberry Pi) </a:t>
            </a:r>
            <a:r>
              <a:rPr lang="el-GR" baseline="0" dirty="0">
                <a:latin typeface="Times New Roman" panose="02020603050405020304" pitchFamily="18" charset="0"/>
              </a:rPr>
              <a:t>και είναι πρόσθετα τα οποία ο χρήστης μπορεί να συνδέσει με μικροεπεξεργαστές όπως είναι το </a:t>
            </a:r>
            <a:r>
              <a:rPr lang="en-US" baseline="0" dirty="0">
                <a:latin typeface="Times New Roman" panose="02020603050405020304" pitchFamily="18" charset="0"/>
              </a:rPr>
              <a:t>Arduino </a:t>
            </a:r>
            <a:r>
              <a:rPr lang="el-GR" baseline="0" dirty="0">
                <a:latin typeface="Times New Roman" panose="02020603050405020304" pitchFamily="18" charset="0"/>
              </a:rPr>
              <a:t>ή το </a:t>
            </a:r>
            <a:r>
              <a:rPr lang="en-US" baseline="0" dirty="0">
                <a:latin typeface="Times New Roman" panose="02020603050405020304" pitchFamily="18" charset="0"/>
              </a:rPr>
              <a:t>Raspberry Pi. </a:t>
            </a:r>
            <a:r>
              <a:rPr lang="el-GR" baseline="0" dirty="0">
                <a:latin typeface="Times New Roman" panose="02020603050405020304" pitchFamily="18" charset="0"/>
              </a:rPr>
              <a:t>Στη συνέχεια πρέπει να γράψει ένα </a:t>
            </a:r>
            <a:r>
              <a:rPr lang="en-US" baseline="0" dirty="0">
                <a:latin typeface="Times New Roman" panose="02020603050405020304" pitchFamily="18" charset="0"/>
              </a:rPr>
              <a:t>script </a:t>
            </a:r>
            <a:r>
              <a:rPr lang="el-GR" baseline="0" dirty="0">
                <a:latin typeface="Times New Roman" panose="02020603050405020304" pitchFamily="18" charset="0"/>
              </a:rPr>
              <a:t>το οποίο θα αναλαμβάνει να διεκπεραιώσει τις διεργασίες ανάγνωσης/εγγραφής πληροφοριών από τις κάρτες.</a:t>
            </a:r>
            <a:endParaRPr lang="en-US" baseline="0" dirty="0">
              <a:latin typeface="Times New Roman" panose="02020603050405020304" pitchFamily="18" charset="0"/>
            </a:endParaRPr>
          </a:p>
          <a:p>
            <a:pPr marL="171450" indent="-171450">
              <a:buFont typeface="Arial" panose="020B0604020202020204" pitchFamily="34" charset="0"/>
              <a:buChar char="•"/>
            </a:pPr>
            <a:r>
              <a:rPr lang="en-US" baseline="0" dirty="0">
                <a:latin typeface="Times New Roman" panose="02020603050405020304" pitchFamily="18" charset="0"/>
              </a:rPr>
              <a:t>H </a:t>
            </a:r>
            <a:r>
              <a:rPr lang="el-GR" baseline="0" dirty="0">
                <a:latin typeface="Times New Roman" panose="02020603050405020304" pitchFamily="18" charset="0"/>
              </a:rPr>
              <a:t>συσκευή στο </a:t>
            </a:r>
            <a:r>
              <a:rPr lang="en-US" baseline="0" dirty="0">
                <a:latin typeface="Times New Roman" panose="02020603050405020304" pitchFamily="18" charset="0"/>
              </a:rPr>
              <a:t>2</a:t>
            </a:r>
            <a:r>
              <a:rPr lang="el-GR" baseline="0" dirty="0">
                <a:latin typeface="Times New Roman" panose="02020603050405020304" pitchFamily="18" charset="0"/>
              </a:rPr>
              <a:t>.</a:t>
            </a:r>
            <a:r>
              <a:rPr lang="en-US" baseline="0" dirty="0">
                <a:latin typeface="Times New Roman" panose="02020603050405020304" pitchFamily="18" charset="0"/>
              </a:rPr>
              <a:t>c </a:t>
            </a:r>
            <a:r>
              <a:rPr lang="el-GR" baseline="0" dirty="0">
                <a:latin typeface="Times New Roman" panose="02020603050405020304" pitchFamily="18" charset="0"/>
              </a:rPr>
              <a:t>είναι μια έτοιμη λύση η οποία μπορεί να αγοραστεί και ενσωματώνει όλες τις απαραίτητες λειτουργίες για να χρησιμοποιηθεί άμεσα.</a:t>
            </a:r>
          </a:p>
          <a:p>
            <a:pPr marL="171450" indent="-171450">
              <a:buFont typeface="Arial" panose="020B0604020202020204" pitchFamily="34" charset="0"/>
              <a:buChar char="•"/>
            </a:pPr>
            <a:r>
              <a:rPr lang="el-GR" baseline="0" dirty="0">
                <a:latin typeface="Times New Roman" panose="02020603050405020304" pitchFamily="18" charset="0"/>
              </a:rPr>
              <a:t>Τέλος, στο εμπόριο υπάρχουν αρκετές συσκευές ανάγνωσης/εγγραφής </a:t>
            </a:r>
            <a:r>
              <a:rPr lang="en-US" baseline="0" dirty="0">
                <a:latin typeface="Times New Roman" panose="02020603050405020304" pitchFamily="18" charset="0"/>
              </a:rPr>
              <a:t>RFID </a:t>
            </a:r>
            <a:r>
              <a:rPr lang="el-GR" baseline="0" dirty="0">
                <a:latin typeface="Times New Roman" panose="02020603050405020304" pitchFamily="18" charset="0"/>
              </a:rPr>
              <a:t>ετικετών, οι οποίες διαθέτοντας ένα καλώδιο </a:t>
            </a:r>
            <a:r>
              <a:rPr lang="en-US" baseline="0" dirty="0">
                <a:latin typeface="Times New Roman" panose="02020603050405020304" pitchFamily="18" charset="0"/>
              </a:rPr>
              <a:t>USB </a:t>
            </a:r>
            <a:r>
              <a:rPr lang="el-GR" baseline="0" dirty="0">
                <a:latin typeface="Times New Roman" panose="02020603050405020304" pitchFamily="18" charset="0"/>
              </a:rPr>
              <a:t>όπως είναι αυτή στο Σχήμα 2.</a:t>
            </a:r>
            <a:r>
              <a:rPr lang="en-US" baseline="0" dirty="0">
                <a:latin typeface="Times New Roman" panose="02020603050405020304" pitchFamily="18" charset="0"/>
              </a:rPr>
              <a:t>d </a:t>
            </a:r>
            <a:r>
              <a:rPr lang="el-GR" baseline="0" dirty="0">
                <a:latin typeface="Times New Roman" panose="02020603050405020304" pitchFamily="18" charset="0"/>
              </a:rPr>
              <a:t>είναι σε θέση να συνδεθούν με έναν προσωπικό υπολογιστή και με το κατάλληλο λογισμικό μπορούν να πραγματοποιηθούν όλες οι λειτουργικότητες.</a:t>
            </a:r>
            <a:endParaRPr lang="en-US" baseline="0" dirty="0">
              <a:latin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F2BC00D9-09A1-4781-A227-28852D66439A}" type="slidenum">
              <a:rPr lang="en-US" smtClean="0"/>
              <a:t>2</a:t>
            </a:fld>
            <a:endParaRPr lang="en-US" dirty="0"/>
          </a:p>
        </p:txBody>
      </p:sp>
    </p:spTree>
    <p:extLst>
      <p:ext uri="{BB962C8B-B14F-4D97-AF65-F5344CB8AC3E}">
        <p14:creationId xmlns:p14="http://schemas.microsoft.com/office/powerpoint/2010/main" val="7110038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l-GR" sz="1200" b="0" i="0" u="none" strike="noStrike" kern="1200" baseline="0" dirty="0">
                <a:solidFill>
                  <a:schemeClr val="tx1"/>
                </a:solidFill>
                <a:latin typeface="+mn-lt"/>
                <a:ea typeface="+mn-ea"/>
                <a:cs typeface="+mn-cs"/>
              </a:rPr>
              <a:t>Λογισμικό αναγνώρισης προσώπου καλείται το λογισμικό το οποίο χαρτογραφεί, αναλύει και επιβεβαιώνει την ταυτότητα ενός ατόμου χρησιμοποιώντας το πρόσωπο του είτε από φωτογραφία είτε από </a:t>
            </a:r>
            <a:r>
              <a:rPr lang="en-US" sz="1200" b="0" i="0" u="none" strike="noStrike" kern="1200" baseline="0" noProof="0" dirty="0">
                <a:solidFill>
                  <a:schemeClr val="tx1"/>
                </a:solidFill>
                <a:latin typeface="+mn-lt"/>
                <a:ea typeface="+mn-ea"/>
                <a:cs typeface="+mn-cs"/>
              </a:rPr>
              <a:t>video</a:t>
            </a:r>
            <a:r>
              <a:rPr lang="el-GR" sz="1200" b="0" i="0" u="none" strike="noStrike" kern="1200" baseline="0" dirty="0">
                <a:solidFill>
                  <a:schemeClr val="tx1"/>
                </a:solidFill>
                <a:latin typeface="+mn-lt"/>
                <a:ea typeface="+mn-ea"/>
                <a:cs typeface="+mn-cs"/>
              </a:rPr>
              <a:t>. </a:t>
            </a:r>
          </a:p>
          <a:p>
            <a:r>
              <a:rPr lang="el-GR" sz="1200" b="0" i="0" u="none" strike="noStrike" kern="1200" baseline="0" dirty="0">
                <a:solidFill>
                  <a:schemeClr val="tx1"/>
                </a:solidFill>
                <a:latin typeface="+mn-lt"/>
                <a:ea typeface="+mn-ea"/>
                <a:cs typeface="+mn-cs"/>
              </a:rPr>
              <a:t>Η τεχνολογία αυτή είναι μια εφαρμογή της μηχανικής όρασης και χρησιμοποιείται από την αστυνομία και τις κυβερνήσεις για να </a:t>
            </a:r>
            <a:r>
              <a:rPr lang="el-GR" sz="1200" b="0" i="0" u="none" strike="noStrike" kern="1200" baseline="0" dirty="0" err="1">
                <a:solidFill>
                  <a:schemeClr val="tx1"/>
                </a:solidFill>
                <a:latin typeface="+mn-lt"/>
                <a:ea typeface="+mn-ea"/>
                <a:cs typeface="+mn-cs"/>
              </a:rPr>
              <a:t>ταυτοποιήσουν</a:t>
            </a:r>
            <a:r>
              <a:rPr lang="el-GR" sz="1200" b="0" i="0" u="none" strike="noStrike" kern="1200" baseline="0" dirty="0">
                <a:solidFill>
                  <a:schemeClr val="tx1"/>
                </a:solidFill>
                <a:latin typeface="+mn-lt"/>
                <a:ea typeface="+mn-ea"/>
                <a:cs typeface="+mn-cs"/>
              </a:rPr>
              <a:t> εγκληματίες. Από ιδιωτικές εταιρίες οι οποίες θέλουν να προσφέρουν στους χρήστες τους ένα επιπλέον επίπεδο ασφάλειας στις συσκευές τους όπως είναι η </a:t>
            </a:r>
            <a:r>
              <a:rPr lang="en-US" sz="1200" b="0" i="0" u="none" strike="noStrike" kern="1200" baseline="0" noProof="0" dirty="0">
                <a:solidFill>
                  <a:schemeClr val="tx1"/>
                </a:solidFill>
                <a:latin typeface="+mn-lt"/>
                <a:ea typeface="+mn-ea"/>
                <a:cs typeface="+mn-cs"/>
              </a:rPr>
              <a:t>Apple</a:t>
            </a:r>
            <a:r>
              <a:rPr lang="el-GR" sz="1200" b="0" i="0" u="none" strike="noStrike" kern="1200" baseline="0" dirty="0">
                <a:solidFill>
                  <a:schemeClr val="tx1"/>
                </a:solidFill>
                <a:latin typeface="+mn-lt"/>
                <a:ea typeface="+mn-ea"/>
                <a:cs typeface="+mn-cs"/>
              </a:rPr>
              <a:t> με το FaceID και η Microsoft με το Windows </a:t>
            </a:r>
            <a:r>
              <a:rPr lang="en-US" sz="1200" b="0" i="0" u="none" strike="noStrike" kern="1200" baseline="0" noProof="0" dirty="0">
                <a:solidFill>
                  <a:schemeClr val="tx1"/>
                </a:solidFill>
                <a:latin typeface="+mn-lt"/>
                <a:ea typeface="+mn-ea"/>
                <a:cs typeface="+mn-cs"/>
              </a:rPr>
              <a:t>Hello</a:t>
            </a:r>
            <a:r>
              <a:rPr lang="el-GR" sz="1200" b="0" i="0" u="none" strike="noStrike" kern="1200" baseline="0" dirty="0">
                <a:solidFill>
                  <a:schemeClr val="tx1"/>
                </a:solidFill>
                <a:latin typeface="+mn-lt"/>
                <a:ea typeface="+mn-ea"/>
                <a:cs typeface="+mn-cs"/>
              </a:rPr>
              <a:t>, ή εταιρίες και οργανισμούς που θέλουν να προστατέψουν της φυσικές τους εγκαταστάσεις ή μέρη αυτών από μη εξουσιοδοτημένη πρόσβαση. </a:t>
            </a:r>
            <a:endParaRPr lang="en-US" dirty="0"/>
          </a:p>
        </p:txBody>
      </p:sp>
      <p:sp>
        <p:nvSpPr>
          <p:cNvPr id="4" name="Slide Number Placeholder 3"/>
          <p:cNvSpPr>
            <a:spLocks noGrp="1"/>
          </p:cNvSpPr>
          <p:nvPr>
            <p:ph type="sldNum" sz="quarter" idx="5"/>
          </p:nvPr>
        </p:nvSpPr>
        <p:spPr/>
        <p:txBody>
          <a:bodyPr/>
          <a:lstStyle/>
          <a:p>
            <a:fld id="{F2BC00D9-09A1-4781-A227-28852D66439A}" type="slidenum">
              <a:rPr lang="en-US" smtClean="0"/>
              <a:t>3</a:t>
            </a:fld>
            <a:endParaRPr lang="en-US" dirty="0"/>
          </a:p>
        </p:txBody>
      </p:sp>
    </p:spTree>
    <p:extLst>
      <p:ext uri="{BB962C8B-B14F-4D97-AF65-F5344CB8AC3E}">
        <p14:creationId xmlns:p14="http://schemas.microsoft.com/office/powerpoint/2010/main" val="30777577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l-GR" sz="1200" b="0" i="0" u="none" strike="noStrike" kern="1200" baseline="0" dirty="0">
                <a:solidFill>
                  <a:schemeClr val="tx1"/>
                </a:solidFill>
                <a:latin typeface="+mn-lt"/>
                <a:ea typeface="+mn-ea"/>
                <a:cs typeface="+mn-cs"/>
              </a:rPr>
              <a:t>Ένας αλγόριθμος αναγνώρισης προσώπου είναι το κομμάτι ενός οποιουδήποτε συστήματος ή λογισμικού το οποίο είναι</a:t>
            </a:r>
            <a:r>
              <a:rPr lang="en-US" sz="1200" b="0" i="0" u="none" strike="noStrike" kern="1200" baseline="0" dirty="0">
                <a:solidFill>
                  <a:schemeClr val="tx1"/>
                </a:solidFill>
                <a:latin typeface="+mn-lt"/>
                <a:ea typeface="+mn-ea"/>
                <a:cs typeface="+mn-cs"/>
              </a:rPr>
              <a:t> </a:t>
            </a:r>
            <a:r>
              <a:rPr lang="el-GR" sz="1200" b="0" i="0" u="none" strike="noStrike" kern="1200" baseline="0" dirty="0">
                <a:solidFill>
                  <a:schemeClr val="tx1"/>
                </a:solidFill>
                <a:latin typeface="+mn-lt"/>
                <a:ea typeface="+mn-ea"/>
                <a:cs typeface="+mn-cs"/>
              </a:rPr>
              <a:t>υπεύθυνο με τις λειτουργίες της ανίχνευσης και της αναγνώρισης ενός προσώπου</a:t>
            </a:r>
            <a:r>
              <a:rPr lang="en-US" sz="1200" b="0" i="0" u="none" strike="noStrike" kern="1200" baseline="0" dirty="0">
                <a:solidFill>
                  <a:schemeClr val="tx1"/>
                </a:solidFill>
                <a:latin typeface="+mn-lt"/>
                <a:ea typeface="+mn-ea"/>
                <a:cs typeface="+mn-cs"/>
              </a:rPr>
              <a:t>. </a:t>
            </a:r>
            <a:r>
              <a:rPr lang="el-GR" dirty="0"/>
              <a:t>Οι αλγόριθμοι που μελετήθηκαν είναι: (**</a:t>
            </a:r>
            <a:r>
              <a:rPr lang="en-US" dirty="0"/>
              <a:t>click</a:t>
            </a:r>
            <a:r>
              <a:rPr lang="el-GR" dirty="0"/>
              <a:t>**)</a:t>
            </a:r>
          </a:p>
          <a:p>
            <a:pPr marL="171450" indent="-171450">
              <a:buFont typeface="Arial" panose="020B0604020202020204" pitchFamily="34" charset="0"/>
              <a:buChar char="•"/>
            </a:pPr>
            <a:r>
              <a:rPr lang="el-GR" dirty="0"/>
              <a:t>Ο αλγόριθμος</a:t>
            </a:r>
            <a:r>
              <a:rPr lang="en-US" dirty="0"/>
              <a:t> Haar Cascade </a:t>
            </a:r>
            <a:r>
              <a:rPr lang="el-GR" sz="1200" b="0" i="0" u="none" strike="noStrike" kern="1200" baseline="0" dirty="0">
                <a:solidFill>
                  <a:schemeClr val="tx1"/>
                </a:solidFill>
                <a:latin typeface="+mn-lt"/>
                <a:ea typeface="+mn-ea"/>
                <a:cs typeface="+mn-cs"/>
              </a:rPr>
              <a:t>προτάθηκε από τους </a:t>
            </a:r>
            <a:r>
              <a:rPr lang="el-GR" sz="1200" b="0" i="0" u="none" strike="noStrike" kern="1200" baseline="0" dirty="0" err="1">
                <a:solidFill>
                  <a:schemeClr val="tx1"/>
                </a:solidFill>
                <a:latin typeface="+mn-lt"/>
                <a:ea typeface="+mn-ea"/>
                <a:cs typeface="+mn-cs"/>
              </a:rPr>
              <a:t>Paul</a:t>
            </a:r>
            <a:r>
              <a:rPr lang="el-GR" sz="1200" b="0" i="0" u="none" strike="noStrike" kern="1200" baseline="0" dirty="0">
                <a:solidFill>
                  <a:schemeClr val="tx1"/>
                </a:solidFill>
                <a:latin typeface="+mn-lt"/>
                <a:ea typeface="+mn-ea"/>
                <a:cs typeface="+mn-cs"/>
              </a:rPr>
              <a:t> </a:t>
            </a:r>
            <a:r>
              <a:rPr lang="el-GR" sz="1200" b="0" i="0" u="none" strike="noStrike" kern="1200" baseline="0" dirty="0" err="1">
                <a:solidFill>
                  <a:schemeClr val="tx1"/>
                </a:solidFill>
                <a:latin typeface="+mn-lt"/>
                <a:ea typeface="+mn-ea"/>
                <a:cs typeface="+mn-cs"/>
              </a:rPr>
              <a:t>Viola</a:t>
            </a:r>
            <a:r>
              <a:rPr lang="el-GR" sz="1200" b="0" i="0" u="none" strike="noStrike" kern="1200" baseline="0" dirty="0">
                <a:solidFill>
                  <a:schemeClr val="tx1"/>
                </a:solidFill>
                <a:latin typeface="+mn-lt"/>
                <a:ea typeface="+mn-ea"/>
                <a:cs typeface="+mn-cs"/>
              </a:rPr>
              <a:t> και </a:t>
            </a:r>
            <a:r>
              <a:rPr lang="el-GR" sz="1200" b="0" i="0" u="none" strike="noStrike" kern="1200" baseline="0" dirty="0" err="1">
                <a:solidFill>
                  <a:schemeClr val="tx1"/>
                </a:solidFill>
                <a:latin typeface="+mn-lt"/>
                <a:ea typeface="+mn-ea"/>
                <a:cs typeface="+mn-cs"/>
              </a:rPr>
              <a:t>Michael</a:t>
            </a:r>
            <a:r>
              <a:rPr lang="el-GR" sz="1200" b="0" i="0" u="none" strike="noStrike" kern="1200" baseline="0" dirty="0">
                <a:solidFill>
                  <a:schemeClr val="tx1"/>
                </a:solidFill>
                <a:latin typeface="+mn-lt"/>
                <a:ea typeface="+mn-ea"/>
                <a:cs typeface="+mn-cs"/>
              </a:rPr>
              <a:t> </a:t>
            </a:r>
            <a:r>
              <a:rPr lang="el-GR" sz="1200" b="0" i="0" u="none" strike="noStrike" kern="1200" baseline="0" dirty="0" err="1">
                <a:solidFill>
                  <a:schemeClr val="tx1"/>
                </a:solidFill>
                <a:latin typeface="+mn-lt"/>
                <a:ea typeface="+mn-ea"/>
                <a:cs typeface="+mn-cs"/>
              </a:rPr>
              <a:t>Jones</a:t>
            </a:r>
            <a:r>
              <a:rPr lang="el-GR" sz="1200" b="0" i="0" u="none" strike="noStrike" kern="1200" baseline="0" dirty="0">
                <a:solidFill>
                  <a:schemeClr val="tx1"/>
                </a:solidFill>
                <a:latin typeface="+mn-lt"/>
                <a:ea typeface="+mn-ea"/>
                <a:cs typeface="+mn-cs"/>
              </a:rPr>
              <a:t> το 2001</a:t>
            </a:r>
            <a:r>
              <a:rPr lang="en-US" dirty="0"/>
              <a:t>.</a:t>
            </a:r>
            <a:r>
              <a:rPr lang="el-GR" dirty="0"/>
              <a:t> </a:t>
            </a:r>
            <a:r>
              <a:rPr lang="el-GR" sz="1200" b="0" i="0" u="none" strike="noStrike" kern="1200" baseline="0" dirty="0">
                <a:solidFill>
                  <a:schemeClr val="tx1"/>
                </a:solidFill>
                <a:latin typeface="+mn-lt"/>
                <a:ea typeface="+mn-ea"/>
                <a:cs typeface="+mn-cs"/>
              </a:rPr>
              <a:t>H υλοποίηση αυτή βασίζεται στην μηχανική εκμάθηση όπου μια συνάρτηση καταρράκτη (</a:t>
            </a:r>
            <a:r>
              <a:rPr lang="en-US" sz="1200" b="0" i="0" u="none" strike="noStrike" kern="1200" baseline="0" dirty="0">
                <a:solidFill>
                  <a:schemeClr val="tx1"/>
                </a:solidFill>
                <a:latin typeface="+mn-lt"/>
                <a:ea typeface="+mn-ea"/>
                <a:cs typeface="+mn-cs"/>
              </a:rPr>
              <a:t>cascade</a:t>
            </a:r>
            <a:r>
              <a:rPr lang="el-GR" sz="1200" b="0" i="0" u="none" strike="noStrike" kern="1200" baseline="0" dirty="0">
                <a:solidFill>
                  <a:schemeClr val="tx1"/>
                </a:solidFill>
                <a:latin typeface="+mn-lt"/>
                <a:ea typeface="+mn-ea"/>
                <a:cs typeface="+mn-cs"/>
              </a:rPr>
              <a:t>) εκπαιδεύεται από πολλές θετικές (εικόνες που έχουν το αντικείμενο) και αρνητικές εικόνες (όπου δεν υπάρχει το αντικείμενο), και έπειτα χρησιμοποιείται για την ανίχνευση του αντικειμένου σε άλλες εικόνες. Για να εξαχθούν τα χαρακτηριστικά χρησιμοποιούνται τα χαρακτηριστικά Haar</a:t>
            </a:r>
            <a:r>
              <a:rPr lang="en-US" sz="1200" b="0" i="0" u="none" strike="noStrike" kern="1200" baseline="0" dirty="0">
                <a:solidFill>
                  <a:schemeClr val="tx1"/>
                </a:solidFill>
                <a:latin typeface="+mn-lt"/>
                <a:ea typeface="+mn-ea"/>
                <a:cs typeface="+mn-cs"/>
              </a:rPr>
              <a:t>. (**click**)</a:t>
            </a:r>
            <a:r>
              <a:rPr lang="el-GR" sz="1200" b="0" i="0" u="none" strike="noStrike" kern="1200" baseline="0" dirty="0">
                <a:solidFill>
                  <a:schemeClr val="tx1"/>
                </a:solidFill>
                <a:latin typeface="+mn-lt"/>
                <a:ea typeface="+mn-ea"/>
                <a:cs typeface="+mn-cs"/>
              </a:rPr>
              <a:t> Κάθε χαρακτηριστικό προκύπτει από την αφαίρεση του αθροίσματος των </a:t>
            </a:r>
            <a:r>
              <a:rPr lang="el-GR" sz="1200" b="0" i="0" u="none" strike="noStrike" kern="1200" baseline="0" dirty="0" err="1">
                <a:solidFill>
                  <a:schemeClr val="tx1"/>
                </a:solidFill>
                <a:latin typeface="+mn-lt"/>
                <a:ea typeface="+mn-ea"/>
                <a:cs typeface="+mn-cs"/>
              </a:rPr>
              <a:t>pixels</a:t>
            </a:r>
            <a:r>
              <a:rPr lang="el-GR" sz="1200" b="0" i="0" u="none" strike="noStrike" kern="1200" baseline="0" dirty="0">
                <a:solidFill>
                  <a:schemeClr val="tx1"/>
                </a:solidFill>
                <a:latin typeface="+mn-lt"/>
                <a:ea typeface="+mn-ea"/>
                <a:cs typeface="+mn-cs"/>
              </a:rPr>
              <a:t> που βρίσκονται στη λευκή περιοχή από το άθροισμα αυτών που βρίσκονται στην σκιασμένη. </a:t>
            </a:r>
            <a:r>
              <a:rPr lang="el-GR" dirty="0"/>
              <a:t>(**</a:t>
            </a:r>
            <a:r>
              <a:rPr lang="en-US" dirty="0"/>
              <a:t>click</a:t>
            </a:r>
            <a:r>
              <a:rPr lang="el-GR" dirty="0"/>
              <a:t>**)</a:t>
            </a:r>
            <a:endParaRPr lang="en-US" dirty="0"/>
          </a:p>
          <a:p>
            <a:pPr marL="171450" indent="-171450">
              <a:buFont typeface="Arial" panose="020B0604020202020204" pitchFamily="34" charset="0"/>
              <a:buChar char="•"/>
            </a:pPr>
            <a:r>
              <a:rPr lang="el-GR" dirty="0"/>
              <a:t>Ο αλγόριθμος</a:t>
            </a:r>
            <a:r>
              <a:rPr lang="en-US" dirty="0"/>
              <a:t> Eigenfaces </a:t>
            </a:r>
            <a:r>
              <a:rPr lang="el-GR" sz="1200" b="0" i="0" u="none" strike="noStrike" kern="1200" baseline="0" dirty="0">
                <a:solidFill>
                  <a:schemeClr val="tx1"/>
                </a:solidFill>
                <a:latin typeface="+mn-lt"/>
                <a:ea typeface="+mn-ea"/>
                <a:cs typeface="+mn-cs"/>
              </a:rPr>
              <a:t>δημιουργήθηκε από τους </a:t>
            </a:r>
            <a:r>
              <a:rPr lang="en-US" sz="1200" b="0" i="0" u="none" strike="noStrike" kern="1200" baseline="0" dirty="0">
                <a:solidFill>
                  <a:schemeClr val="tx1"/>
                </a:solidFill>
                <a:latin typeface="+mn-lt"/>
                <a:ea typeface="+mn-ea"/>
                <a:cs typeface="+mn-cs"/>
              </a:rPr>
              <a:t>Matthew Turk </a:t>
            </a:r>
            <a:r>
              <a:rPr lang="el-GR" sz="1200" b="0" i="0" u="none" strike="noStrike" kern="1200" baseline="0" dirty="0">
                <a:solidFill>
                  <a:schemeClr val="tx1"/>
                </a:solidFill>
                <a:latin typeface="+mn-lt"/>
                <a:ea typeface="+mn-ea"/>
                <a:cs typeface="+mn-cs"/>
              </a:rPr>
              <a:t>και ο </a:t>
            </a:r>
            <a:r>
              <a:rPr lang="en-US" sz="1200" b="0" i="0" u="none" strike="noStrike" kern="1200" baseline="0" dirty="0">
                <a:solidFill>
                  <a:schemeClr val="tx1"/>
                </a:solidFill>
                <a:latin typeface="+mn-lt"/>
                <a:ea typeface="+mn-ea"/>
                <a:cs typeface="+mn-cs"/>
              </a:rPr>
              <a:t>Alex Pentland </a:t>
            </a:r>
            <a:r>
              <a:rPr lang="el-GR" sz="1200" b="0" i="0" u="none" strike="noStrike" kern="1200" baseline="0" dirty="0">
                <a:solidFill>
                  <a:schemeClr val="tx1"/>
                </a:solidFill>
                <a:latin typeface="+mn-lt"/>
                <a:ea typeface="+mn-ea"/>
                <a:cs typeface="+mn-cs"/>
              </a:rPr>
              <a:t>το 1991</a:t>
            </a:r>
            <a:r>
              <a:rPr lang="en-US" dirty="0"/>
              <a:t>.</a:t>
            </a:r>
            <a:r>
              <a:rPr lang="el-GR" dirty="0"/>
              <a:t> </a:t>
            </a:r>
            <a:r>
              <a:rPr lang="el-GR" sz="1200" kern="1200" dirty="0">
                <a:solidFill>
                  <a:schemeClr val="tx1"/>
                </a:solidFill>
                <a:effectLst/>
                <a:latin typeface="+mn-lt"/>
                <a:ea typeface="+mn-ea"/>
                <a:cs typeface="+mn-cs"/>
              </a:rPr>
              <a:t>Ο αλγόριθμος αυτός προϋποθέτει όλες οι εικόνες που θα χρησιμοποιηθούν (για εκπαίδευση και εξέταση) να έχουν όλες το ίδιο μέγεθος και να μετατραπούν σε ένα διάνυσμα (</a:t>
            </a:r>
            <a:r>
              <a:rPr lang="en-US" sz="1200" kern="1200" dirty="0">
                <a:solidFill>
                  <a:schemeClr val="tx1"/>
                </a:solidFill>
                <a:effectLst/>
                <a:latin typeface="+mn-lt"/>
                <a:ea typeface="+mn-ea"/>
                <a:cs typeface="+mn-cs"/>
              </a:rPr>
              <a:t>vector</a:t>
            </a:r>
            <a:r>
              <a:rPr lang="el-GR" sz="1200" kern="1200" dirty="0">
                <a:solidFill>
                  <a:schemeClr val="tx1"/>
                </a:solidFill>
                <a:effectLst/>
                <a:latin typeface="+mn-lt"/>
                <a:ea typeface="+mn-ea"/>
                <a:cs typeface="+mn-cs"/>
              </a:rPr>
              <a:t>) ώστε να ευθυγραμμιστούν τα μάτια και το στόμα. Τέλος, όπως και ο αλγόριθμος </a:t>
            </a:r>
            <a:r>
              <a:rPr lang="en-US" sz="1200" kern="1200" dirty="0">
                <a:solidFill>
                  <a:schemeClr val="tx1"/>
                </a:solidFill>
                <a:effectLst/>
                <a:latin typeface="+mn-lt"/>
                <a:ea typeface="+mn-ea"/>
                <a:cs typeface="+mn-cs"/>
              </a:rPr>
              <a:t>Haar</a:t>
            </a:r>
            <a:r>
              <a:rPr lang="el-GR" sz="1200"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 </a:t>
            </a:r>
            <a:r>
              <a:rPr lang="el-GR" sz="1200" kern="1200" dirty="0">
                <a:solidFill>
                  <a:schemeClr val="tx1"/>
                </a:solidFill>
                <a:effectLst/>
                <a:latin typeface="+mn-lt"/>
                <a:ea typeface="+mn-ea"/>
                <a:cs typeface="+mn-cs"/>
              </a:rPr>
              <a:t>για να είναι όσο το δυνατόν πιο αποτελεσματικός πρέπει να υπάρχουν αρκετές εικόνες ανά άτομο του οποίου είναι επιθυμητή η αναγνώριση. </a:t>
            </a:r>
            <a:r>
              <a:rPr lang="el-GR" dirty="0"/>
              <a:t>(**</a:t>
            </a:r>
            <a:r>
              <a:rPr lang="en-US" dirty="0"/>
              <a:t>click</a:t>
            </a:r>
            <a:r>
              <a:rPr lang="el-GR" dirty="0"/>
              <a:t>**)</a:t>
            </a: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l-GR" dirty="0"/>
              <a:t>Ο αλγόριθμος</a:t>
            </a:r>
            <a:r>
              <a:rPr lang="en-US" dirty="0"/>
              <a:t> Fisherfaces </a:t>
            </a:r>
            <a:r>
              <a:rPr lang="el-GR" sz="1200" kern="1200" dirty="0">
                <a:solidFill>
                  <a:schemeClr val="tx1"/>
                </a:solidFill>
                <a:effectLst/>
                <a:latin typeface="+mn-lt"/>
                <a:ea typeface="+mn-ea"/>
                <a:cs typeface="+mn-cs"/>
              </a:rPr>
              <a:t>χρησιμοποιεί την γραμμική ανάλυση διακρίσεων (</a:t>
            </a:r>
            <a:r>
              <a:rPr lang="en-US" sz="1200" kern="1200" dirty="0">
                <a:solidFill>
                  <a:schemeClr val="tx1"/>
                </a:solidFill>
                <a:effectLst/>
                <a:latin typeface="+mn-lt"/>
                <a:ea typeface="+mn-ea"/>
                <a:cs typeface="+mn-cs"/>
              </a:rPr>
              <a:t>Linear Discriminant Analysis</a:t>
            </a:r>
            <a:r>
              <a:rPr lang="el-GR" sz="1200" kern="1200" dirty="0">
                <a:solidFill>
                  <a:schemeClr val="tx1"/>
                </a:solidFill>
                <a:effectLst/>
                <a:latin typeface="+mn-lt"/>
                <a:ea typeface="+mn-ea"/>
                <a:cs typeface="+mn-cs"/>
              </a:rPr>
              <a:t> - </a:t>
            </a:r>
            <a:r>
              <a:rPr lang="en-US" sz="1200" kern="1200" dirty="0">
                <a:solidFill>
                  <a:schemeClr val="tx1"/>
                </a:solidFill>
                <a:effectLst/>
                <a:latin typeface="+mn-lt"/>
                <a:ea typeface="+mn-ea"/>
                <a:cs typeface="+mn-cs"/>
              </a:rPr>
              <a:t>LDA</a:t>
            </a:r>
            <a:r>
              <a:rPr lang="el-GR" sz="1200" kern="1200" dirty="0">
                <a:solidFill>
                  <a:schemeClr val="tx1"/>
                </a:solidFill>
                <a:effectLst/>
                <a:latin typeface="+mn-lt"/>
                <a:ea typeface="+mn-ea"/>
                <a:cs typeface="+mn-cs"/>
              </a:rPr>
              <a:t>) εφευρέθηκε από τον στατιστικολόγο </a:t>
            </a:r>
            <a:r>
              <a:rPr lang="en-US" sz="1200" kern="1200" dirty="0">
                <a:solidFill>
                  <a:schemeClr val="tx1"/>
                </a:solidFill>
                <a:effectLst/>
                <a:latin typeface="+mn-lt"/>
                <a:ea typeface="+mn-ea"/>
                <a:cs typeface="+mn-cs"/>
              </a:rPr>
              <a:t>R</a:t>
            </a:r>
            <a:r>
              <a:rPr lang="el-GR" sz="120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A</a:t>
            </a:r>
            <a:r>
              <a:rPr lang="el-GR" sz="120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Fisher</a:t>
            </a:r>
            <a:r>
              <a:rPr lang="el-GR" sz="1200" kern="1200" dirty="0">
                <a:solidFill>
                  <a:schemeClr val="tx1"/>
                </a:solidFill>
                <a:effectLst/>
                <a:latin typeface="+mn-lt"/>
                <a:ea typeface="+mn-ea"/>
                <a:cs typeface="+mn-cs"/>
              </a:rPr>
              <a:t> το 1936. Προκειμένου να βρεθεί ο πιο κατάλληλος συνδυασμός χαρακτηριστικών που θα είναι σε θέση να πραγματοποιεί καλύτερο διαχωρισμό των κλάσεων η </a:t>
            </a:r>
            <a:r>
              <a:rPr lang="en-US" sz="1200" kern="1200" dirty="0">
                <a:solidFill>
                  <a:schemeClr val="tx1"/>
                </a:solidFill>
                <a:effectLst/>
                <a:latin typeface="+mn-lt"/>
                <a:ea typeface="+mn-ea"/>
                <a:cs typeface="+mn-cs"/>
              </a:rPr>
              <a:t>LDA </a:t>
            </a:r>
            <a:r>
              <a:rPr lang="el-GR" sz="1200" kern="1200" dirty="0">
                <a:solidFill>
                  <a:schemeClr val="tx1"/>
                </a:solidFill>
                <a:effectLst/>
                <a:latin typeface="+mn-lt"/>
                <a:ea typeface="+mn-ea"/>
                <a:cs typeface="+mn-cs"/>
              </a:rPr>
              <a:t>μεγιστοποιεί την απόσταση μεταξύ των διαφορετικών τάξεων (</a:t>
            </a:r>
            <a:r>
              <a:rPr lang="en-US" sz="1200" kern="1200" dirty="0">
                <a:solidFill>
                  <a:schemeClr val="tx1"/>
                </a:solidFill>
                <a:effectLst/>
                <a:latin typeface="+mn-lt"/>
                <a:ea typeface="+mn-ea"/>
                <a:cs typeface="+mn-cs"/>
              </a:rPr>
              <a:t>between</a:t>
            </a:r>
            <a:r>
              <a:rPr lang="el-GR" sz="1200"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class</a:t>
            </a:r>
            <a:r>
              <a:rPr lang="el-GR" sz="1200" kern="1200" dirty="0">
                <a:solidFill>
                  <a:schemeClr val="tx1"/>
                </a:solidFill>
                <a:effectLst/>
                <a:latin typeface="+mn-lt"/>
                <a:ea typeface="+mn-ea"/>
                <a:cs typeface="+mn-cs"/>
              </a:rPr>
              <a:t>) και ταυτοχρόνως ελαχιστοποιεί την απόσταση μέσα στην ίδια κλάση (</a:t>
            </a:r>
            <a:r>
              <a:rPr lang="en-US" sz="1200" kern="1200" dirty="0">
                <a:solidFill>
                  <a:schemeClr val="tx1"/>
                </a:solidFill>
                <a:effectLst/>
                <a:latin typeface="+mn-lt"/>
                <a:ea typeface="+mn-ea"/>
                <a:cs typeface="+mn-cs"/>
              </a:rPr>
              <a:t>within</a:t>
            </a:r>
            <a:r>
              <a:rPr lang="el-GR" sz="1200"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class</a:t>
            </a:r>
            <a:r>
              <a:rPr lang="el-GR" sz="1200" kern="1200" dirty="0">
                <a:solidFill>
                  <a:schemeClr val="tx1"/>
                </a:solidFill>
                <a:effectLst/>
                <a:latin typeface="+mn-lt"/>
                <a:ea typeface="+mn-ea"/>
                <a:cs typeface="+mn-cs"/>
              </a:rPr>
              <a:t>). Με άλλα λόγια (τα αντικείμενα που ανήκουν στην ίδια κλάση δεν πρέπει να έχουν μεγάλη απόσταση μεταξύ τους ενώ οι διαφορετικές κλάσεις πρέπει να είναι όσο πιο μακριά γίνεται). </a:t>
            </a:r>
            <a:r>
              <a:rPr lang="el-GR" dirty="0"/>
              <a:t>(**</a:t>
            </a:r>
            <a:r>
              <a:rPr lang="en-US" dirty="0"/>
              <a:t>click</a:t>
            </a:r>
            <a:r>
              <a:rPr lang="el-GR" dirty="0"/>
              <a:t>**)</a:t>
            </a:r>
            <a:endParaRPr lang="en-US" dirty="0"/>
          </a:p>
          <a:p>
            <a:pPr marL="171450" indent="-171450">
              <a:buFont typeface="Arial" panose="020B0604020202020204" pitchFamily="34" charset="0"/>
              <a:buChar char="•"/>
            </a:pPr>
            <a:r>
              <a:rPr lang="el-GR" dirty="0"/>
              <a:t>Ο αλγόριθμος</a:t>
            </a:r>
            <a:r>
              <a:rPr lang="en-US" dirty="0"/>
              <a:t> Local Binary Pattern </a:t>
            </a:r>
            <a:r>
              <a:rPr lang="el-GR" dirty="0"/>
              <a:t>ο οποίος προτάθηκε το 2004 από τους </a:t>
            </a:r>
            <a:r>
              <a:rPr lang="en-US" sz="1200" b="0" i="0" u="none" strike="noStrike" kern="1200" baseline="0" dirty="0">
                <a:solidFill>
                  <a:schemeClr val="tx1"/>
                </a:solidFill>
                <a:latin typeface="+mn-lt"/>
                <a:ea typeface="+mn-ea"/>
                <a:cs typeface="+mn-cs"/>
              </a:rPr>
              <a:t>Timo Ahonen, Abdenour Hadid </a:t>
            </a:r>
            <a:r>
              <a:rPr lang="el-GR" sz="1200" b="0" i="0" u="none" strike="noStrike" kern="1200" baseline="0" dirty="0">
                <a:solidFill>
                  <a:schemeClr val="tx1"/>
                </a:solidFill>
                <a:latin typeface="+mn-lt"/>
                <a:ea typeface="+mn-ea"/>
                <a:cs typeface="+mn-cs"/>
              </a:rPr>
              <a:t>και </a:t>
            </a:r>
            <a:r>
              <a:rPr lang="en-US" sz="1200" b="0" i="0" u="none" strike="noStrike" kern="1200" baseline="0" dirty="0">
                <a:solidFill>
                  <a:schemeClr val="tx1"/>
                </a:solidFill>
                <a:latin typeface="+mn-lt"/>
                <a:ea typeface="+mn-ea"/>
                <a:cs typeface="+mn-cs"/>
              </a:rPr>
              <a:t>Matti </a:t>
            </a:r>
            <a:r>
              <a:rPr lang="en-US" sz="1200" b="0" i="0" u="none" strike="noStrike" kern="1200" baseline="0" dirty="0" err="1">
                <a:solidFill>
                  <a:schemeClr val="tx1"/>
                </a:solidFill>
                <a:latin typeface="+mn-lt"/>
                <a:ea typeface="+mn-ea"/>
                <a:cs typeface="+mn-cs"/>
              </a:rPr>
              <a:t>Pietikäinen</a:t>
            </a:r>
            <a:r>
              <a:rPr lang="en-US" dirty="0"/>
              <a:t>.</a:t>
            </a:r>
            <a:r>
              <a:rPr lang="el-GR" dirty="0"/>
              <a:t> </a:t>
            </a:r>
            <a:r>
              <a:rPr lang="el-GR" sz="1200" b="0" i="0" u="none" strike="noStrike" kern="1200" baseline="0" dirty="0">
                <a:solidFill>
                  <a:schemeClr val="tx1"/>
                </a:solidFill>
                <a:latin typeface="+mn-lt"/>
                <a:ea typeface="+mn-ea"/>
                <a:cs typeface="+mn-cs"/>
              </a:rPr>
              <a:t>Το πρώτο βήμα δοθέντος ενός προσώπου για να χρησιμοποιηθεί ο LBP είναι να χωριστεί η εικόνα σε 7𝑥7 ισομεγέθη τετράγωνα. Έπειτα, για κάθε τετράγωνο από τα 49 που υπάρχουν υπολογίζεται το </a:t>
            </a:r>
            <a:r>
              <a:rPr lang="el-GR" sz="1200" b="0" i="0" u="none" strike="noStrike" kern="1200" baseline="0" dirty="0" err="1">
                <a:solidFill>
                  <a:schemeClr val="tx1"/>
                </a:solidFill>
                <a:latin typeface="+mn-lt"/>
                <a:ea typeface="+mn-ea"/>
                <a:cs typeface="+mn-cs"/>
              </a:rPr>
              <a:t>Local</a:t>
            </a:r>
            <a:r>
              <a:rPr lang="el-GR" sz="1200" b="0" i="0" u="none" strike="noStrike" kern="1200" baseline="0" dirty="0">
                <a:solidFill>
                  <a:schemeClr val="tx1"/>
                </a:solidFill>
                <a:latin typeface="+mn-lt"/>
                <a:ea typeface="+mn-ea"/>
                <a:cs typeface="+mn-cs"/>
              </a:rPr>
              <a:t> </a:t>
            </a:r>
            <a:r>
              <a:rPr lang="el-GR" sz="1200" b="0" i="0" u="none" strike="noStrike" kern="1200" baseline="0" dirty="0" err="1">
                <a:solidFill>
                  <a:schemeClr val="tx1"/>
                </a:solidFill>
                <a:latin typeface="+mn-lt"/>
                <a:ea typeface="+mn-ea"/>
                <a:cs typeface="+mn-cs"/>
              </a:rPr>
              <a:t>Binary</a:t>
            </a:r>
            <a:r>
              <a:rPr lang="el-GR" sz="1200" b="0" i="0" u="none" strike="noStrike" kern="1200" baseline="0" dirty="0">
                <a:solidFill>
                  <a:schemeClr val="tx1"/>
                </a:solidFill>
                <a:latin typeface="+mn-lt"/>
                <a:ea typeface="+mn-ea"/>
                <a:cs typeface="+mn-cs"/>
              </a:rPr>
              <a:t> </a:t>
            </a:r>
            <a:r>
              <a:rPr lang="el-GR" sz="1200" b="0" i="0" u="none" strike="noStrike" kern="1200" baseline="0" dirty="0" err="1">
                <a:solidFill>
                  <a:schemeClr val="tx1"/>
                </a:solidFill>
                <a:latin typeface="+mn-lt"/>
                <a:ea typeface="+mn-ea"/>
                <a:cs typeface="+mn-cs"/>
              </a:rPr>
              <a:t>Pattern</a:t>
            </a:r>
            <a:r>
              <a:rPr lang="el-GR" sz="1200" b="0" i="0" u="none" strike="noStrike" kern="1200" baseline="0" dirty="0">
                <a:solidFill>
                  <a:schemeClr val="tx1"/>
                </a:solidFill>
                <a:latin typeface="+mn-lt"/>
                <a:ea typeface="+mn-ea"/>
                <a:cs typeface="+mn-cs"/>
              </a:rPr>
              <a:t> ιστόγραμμα (</a:t>
            </a:r>
            <a:r>
              <a:rPr lang="el-GR" sz="1200" b="0" i="0" u="none" strike="noStrike" kern="1200" baseline="0" dirty="0" err="1">
                <a:solidFill>
                  <a:schemeClr val="tx1"/>
                </a:solidFill>
                <a:latin typeface="+mn-lt"/>
                <a:ea typeface="+mn-ea"/>
                <a:cs typeface="+mn-cs"/>
              </a:rPr>
              <a:t>histogram</a:t>
            </a:r>
            <a:r>
              <a:rPr lang="el-GR" sz="1200" b="0" i="0" u="none" strike="noStrike" kern="1200" baseline="0" dirty="0">
                <a:solidFill>
                  <a:schemeClr val="tx1"/>
                </a:solidFill>
                <a:latin typeface="+mn-lt"/>
                <a:ea typeface="+mn-ea"/>
                <a:cs typeface="+mn-cs"/>
              </a:rPr>
              <a:t>). Υπολογίζοντας ένα ιστόγραμμα για κάθε ένα από τα κελιά είναι δυνατόν να κωδικοποιηθεί ένα επίπεδο τοπικών πληροφοριών όπως τα μάτια, η μύτη, το στόμα. Επιπλέον, η χωρική κωδικοποίηση δίνει την δυνατότητα να αποδοθούν βάρη στα ιστογράμματα που προέκυψαν για κάθε ξεχωριστό κελί παρέχοντας έτσι μεγαλύτερη διακριτική δύναμη σε πιο διακριτικά χαρακτηριστικά του προσώπου. </a:t>
            </a:r>
            <a:endParaRPr lang="en-US" sz="1200" b="0" i="0" u="none" strike="noStrike" kern="1200" baseline="0" dirty="0">
              <a:solidFill>
                <a:schemeClr val="tx1"/>
              </a:solidFill>
              <a:latin typeface="+mn-lt"/>
              <a:ea typeface="+mn-ea"/>
              <a:cs typeface="+mn-cs"/>
            </a:endParaRPr>
          </a:p>
          <a:p>
            <a:pPr marL="171450" indent="-171450">
              <a:buFont typeface="Arial" panose="020B0604020202020204" pitchFamily="34" charset="0"/>
              <a:buChar char="•"/>
            </a:pPr>
            <a:r>
              <a:rPr lang="el-GR" sz="1200" b="0" i="0" u="none" strike="noStrike" kern="1200" baseline="0" dirty="0">
                <a:solidFill>
                  <a:schemeClr val="tx1"/>
                </a:solidFill>
                <a:latin typeface="+mn-lt"/>
                <a:ea typeface="+mn-ea"/>
                <a:cs typeface="+mn-cs"/>
              </a:rPr>
              <a:t>Η αναγνώριση προσώπου πραγματοποιείται χρησιμοποιώντας την απόσταση </a:t>
            </a:r>
            <a:r>
              <a:rPr lang="en-US" sz="1200" b="0" i="0" u="none" strike="noStrike" kern="1200" baseline="0" dirty="0">
                <a:solidFill>
                  <a:schemeClr val="tx1"/>
                </a:solidFill>
                <a:latin typeface="+mn-lt"/>
                <a:ea typeface="+mn-ea"/>
                <a:cs typeface="+mn-cs"/>
              </a:rPr>
              <a:t>x^2</a:t>
            </a:r>
            <a:r>
              <a:rPr lang="el-GR" sz="1200" b="0" i="0" u="none" strike="noStrike" kern="1200" baseline="0" dirty="0">
                <a:solidFill>
                  <a:schemeClr val="tx1"/>
                </a:solidFill>
                <a:latin typeface="+mn-lt"/>
                <a:ea typeface="+mn-ea"/>
                <a:cs typeface="+mn-cs"/>
              </a:rPr>
              <a:t> και έναν ταξινομητή πλησιέστερου γείτονα</a:t>
            </a:r>
            <a:r>
              <a:rPr lang="en-US" sz="1200" b="0" i="0" u="none" strike="noStrike" kern="1200" baseline="0" dirty="0">
                <a:solidFill>
                  <a:schemeClr val="tx1"/>
                </a:solidFill>
                <a:latin typeface="+mn-lt"/>
                <a:ea typeface="+mn-ea"/>
                <a:cs typeface="+mn-cs"/>
              </a:rPr>
              <a:t>. </a:t>
            </a:r>
            <a:r>
              <a:rPr lang="el-GR" sz="1200" b="0" i="0" u="none" strike="noStrike" kern="1200" baseline="0" dirty="0">
                <a:solidFill>
                  <a:schemeClr val="tx1"/>
                </a:solidFill>
                <a:latin typeface="+mn-lt"/>
                <a:ea typeface="+mn-ea"/>
                <a:cs typeface="+mn-cs"/>
              </a:rPr>
              <a:t> Αρχικά, παρουσιάζεται ένα πρόσωπο στο σύστημα και εξάγονται τα </a:t>
            </a:r>
            <a:r>
              <a:rPr lang="el-GR" sz="1200" b="0" i="0" u="none" strike="noStrike" kern="1200" baseline="0" dirty="0" err="1">
                <a:solidFill>
                  <a:schemeClr val="tx1"/>
                </a:solidFill>
                <a:latin typeface="+mn-lt"/>
                <a:ea typeface="+mn-ea"/>
                <a:cs typeface="+mn-cs"/>
              </a:rPr>
              <a:t>LBPs</a:t>
            </a:r>
            <a:r>
              <a:rPr lang="el-GR" sz="1200" b="0" i="0" u="none" strike="noStrike" kern="1200" baseline="0" dirty="0">
                <a:solidFill>
                  <a:schemeClr val="tx1"/>
                </a:solidFill>
                <a:latin typeface="+mn-lt"/>
                <a:ea typeface="+mn-ea"/>
                <a:cs typeface="+mn-cs"/>
              </a:rPr>
              <a:t>. Στη συνέχεια, ζυγίζονται και συνενώνονται με τον ίδιο τρόπο όπως τα δεδομένα εκπαίδευσης. Έπειτα, για 𝑘=1 εκτελείται ο k-NN με την απόσταση 𝑥^2 για να βρεθεί το πιο κοντινό πρόσωπο στα δεδομένα εκπαίδευσης. Τέλος, επιλέγεται το όνομα του ανθρώπου που σχετίζεται με το πρόσωπο που έχει την μικρότερη απόσταση. (**</a:t>
            </a:r>
            <a:r>
              <a:rPr lang="en-US" sz="1200" b="0" i="0" u="none" strike="noStrike" kern="1200" baseline="0" dirty="0">
                <a:solidFill>
                  <a:schemeClr val="tx1"/>
                </a:solidFill>
                <a:latin typeface="+mn-lt"/>
                <a:ea typeface="+mn-ea"/>
                <a:cs typeface="+mn-cs"/>
              </a:rPr>
              <a:t>click**</a:t>
            </a:r>
            <a:r>
              <a:rPr lang="el-GR" sz="1200" b="0" i="0" u="none" strike="noStrike" kern="1200" baseline="0" dirty="0">
                <a:solidFill>
                  <a:schemeClr val="tx1"/>
                </a:solidFill>
                <a:latin typeface="+mn-lt"/>
                <a:ea typeface="+mn-ea"/>
                <a:cs typeface="+mn-cs"/>
              </a:rPr>
              <a:t>)</a:t>
            </a:r>
          </a:p>
          <a:p>
            <a:pPr marL="171450" indent="-171450">
              <a:buFont typeface="Arial" panose="020B0604020202020204" pitchFamily="34" charset="0"/>
              <a:buChar char="•"/>
            </a:pPr>
            <a:r>
              <a:rPr lang="el-GR" dirty="0"/>
              <a:t>Τα </a:t>
            </a:r>
            <a:r>
              <a:rPr lang="en-US" dirty="0"/>
              <a:t>CNN </a:t>
            </a:r>
            <a:r>
              <a:rPr lang="el-GR" dirty="0"/>
              <a:t>προτάθηκαν από τον </a:t>
            </a:r>
            <a:r>
              <a:rPr lang="en-US" dirty="0"/>
              <a:t>Yann LeCun </a:t>
            </a:r>
            <a:r>
              <a:rPr lang="el-GR" dirty="0"/>
              <a:t>την δεκαετία του 1980</a:t>
            </a:r>
            <a:r>
              <a:rPr lang="en-US" dirty="0"/>
              <a:t>.</a:t>
            </a:r>
            <a:r>
              <a:rPr lang="el-GR" dirty="0"/>
              <a:t> </a:t>
            </a:r>
            <a:r>
              <a:rPr lang="el-GR" sz="1200" b="0" i="0" u="none" strike="noStrike" kern="1200" baseline="0" dirty="0">
                <a:solidFill>
                  <a:schemeClr val="tx1"/>
                </a:solidFill>
                <a:latin typeface="+mn-lt"/>
                <a:ea typeface="+mn-ea"/>
                <a:cs typeface="+mn-cs"/>
              </a:rPr>
              <a:t>Το ποσοστό επιτυχίας του νευρωνικού δικτυού πέρα από την δομή που έχει σχετίζεται και με την συνάρτηση ενεργοποίησης (</a:t>
            </a:r>
            <a:r>
              <a:rPr lang="el-GR" sz="1200" b="0" i="0" u="none" strike="noStrike" kern="1200" baseline="0" dirty="0" err="1">
                <a:solidFill>
                  <a:schemeClr val="tx1"/>
                </a:solidFill>
                <a:latin typeface="+mn-lt"/>
                <a:ea typeface="+mn-ea"/>
                <a:cs typeface="+mn-cs"/>
              </a:rPr>
              <a:t>activation</a:t>
            </a:r>
            <a:r>
              <a:rPr lang="el-GR" sz="1200" b="0" i="0" u="none" strike="noStrike" kern="1200" baseline="0" dirty="0">
                <a:solidFill>
                  <a:schemeClr val="tx1"/>
                </a:solidFill>
                <a:latin typeface="+mn-lt"/>
                <a:ea typeface="+mn-ea"/>
                <a:cs typeface="+mn-cs"/>
              </a:rPr>
              <a:t> </a:t>
            </a:r>
            <a:r>
              <a:rPr lang="el-GR" sz="1200" b="0" i="0" u="none" strike="noStrike" kern="1200" baseline="0" dirty="0" err="1">
                <a:solidFill>
                  <a:schemeClr val="tx1"/>
                </a:solidFill>
                <a:latin typeface="+mn-lt"/>
                <a:ea typeface="+mn-ea"/>
                <a:cs typeface="+mn-cs"/>
              </a:rPr>
              <a:t>function</a:t>
            </a:r>
            <a:r>
              <a:rPr lang="el-GR" sz="1200" b="0" i="0" u="none" strike="noStrike" kern="1200" baseline="0" dirty="0">
                <a:solidFill>
                  <a:schemeClr val="tx1"/>
                </a:solidFill>
                <a:latin typeface="+mn-lt"/>
                <a:ea typeface="+mn-ea"/>
                <a:cs typeface="+mn-cs"/>
              </a:rPr>
              <a:t>) που έχει υιοθετηθεί όπως είναι η </a:t>
            </a:r>
            <a:r>
              <a:rPr lang="en-US" sz="1200" b="0" i="0" u="none" strike="noStrike" kern="1200" baseline="0" dirty="0">
                <a:solidFill>
                  <a:schemeClr val="tx1"/>
                </a:solidFill>
                <a:latin typeface="+mn-lt"/>
                <a:ea typeface="+mn-ea"/>
                <a:cs typeface="+mn-cs"/>
              </a:rPr>
              <a:t>ReLU</a:t>
            </a:r>
            <a:r>
              <a:rPr lang="el-GR" sz="1200" b="0" i="0" u="none" strike="noStrike" kern="1200" baseline="0" dirty="0">
                <a:solidFill>
                  <a:schemeClr val="tx1"/>
                </a:solidFill>
                <a:latin typeface="+mn-lt"/>
                <a:ea typeface="+mn-ea"/>
                <a:cs typeface="+mn-cs"/>
              </a:rPr>
              <a:t>. Για την εκπαίδευση του νευρωνικού χρησιμοποιείται ο αλγόριθμος οπισθοδρόμησης (</a:t>
            </a:r>
            <a:r>
              <a:rPr lang="el-GR" sz="1200" b="0" i="0" u="none" strike="noStrike" kern="1200" baseline="0" dirty="0" err="1">
                <a:solidFill>
                  <a:schemeClr val="tx1"/>
                </a:solidFill>
                <a:latin typeface="+mn-lt"/>
                <a:ea typeface="+mn-ea"/>
                <a:cs typeface="+mn-cs"/>
              </a:rPr>
              <a:t>back</a:t>
            </a:r>
            <a:r>
              <a:rPr lang="el-GR" sz="1200" b="0" i="0" u="none" strike="noStrike" kern="1200" baseline="0" dirty="0">
                <a:solidFill>
                  <a:schemeClr val="tx1"/>
                </a:solidFill>
                <a:latin typeface="+mn-lt"/>
                <a:ea typeface="+mn-ea"/>
                <a:cs typeface="+mn-cs"/>
              </a:rPr>
              <a:t> </a:t>
            </a:r>
            <a:r>
              <a:rPr lang="el-GR" sz="1200" b="0" i="0" u="none" strike="noStrike" kern="1200" baseline="0" dirty="0" err="1">
                <a:solidFill>
                  <a:schemeClr val="tx1"/>
                </a:solidFill>
                <a:latin typeface="+mn-lt"/>
                <a:ea typeface="+mn-ea"/>
                <a:cs typeface="+mn-cs"/>
              </a:rPr>
              <a:t>propagation</a:t>
            </a:r>
            <a:r>
              <a:rPr lang="el-GR" sz="1200" b="0" i="0" u="none" strike="noStrike" kern="1200" baseline="0" dirty="0">
                <a:solidFill>
                  <a:schemeClr val="tx1"/>
                </a:solidFill>
                <a:latin typeface="+mn-lt"/>
                <a:ea typeface="+mn-ea"/>
                <a:cs typeface="+mn-cs"/>
              </a:rPr>
              <a:t>) ο οποίος με βάση μια συνάρτηση λάθους (</a:t>
            </a:r>
            <a:r>
              <a:rPr lang="el-GR" sz="1200" b="0" i="0" u="none" strike="noStrike" kern="1200" baseline="0" dirty="0" err="1">
                <a:solidFill>
                  <a:schemeClr val="tx1"/>
                </a:solidFill>
                <a:latin typeface="+mn-lt"/>
                <a:ea typeface="+mn-ea"/>
                <a:cs typeface="+mn-cs"/>
              </a:rPr>
              <a:t>error</a:t>
            </a:r>
            <a:r>
              <a:rPr lang="el-GR" sz="1200" b="0" i="0" u="none" strike="noStrike" kern="1200" baseline="0" dirty="0">
                <a:solidFill>
                  <a:schemeClr val="tx1"/>
                </a:solidFill>
                <a:latin typeface="+mn-lt"/>
                <a:ea typeface="+mn-ea"/>
                <a:cs typeface="+mn-cs"/>
              </a:rPr>
              <a:t> </a:t>
            </a:r>
            <a:r>
              <a:rPr lang="el-GR" sz="1200" b="0" i="0" u="none" strike="noStrike" kern="1200" baseline="0" dirty="0" err="1">
                <a:solidFill>
                  <a:schemeClr val="tx1"/>
                </a:solidFill>
                <a:latin typeface="+mn-lt"/>
                <a:ea typeface="+mn-ea"/>
                <a:cs typeface="+mn-cs"/>
              </a:rPr>
              <a:t>function</a:t>
            </a:r>
            <a:r>
              <a:rPr lang="el-GR" sz="1200" b="0" i="0" u="none" strike="noStrike" kern="1200" baseline="0" dirty="0">
                <a:solidFill>
                  <a:schemeClr val="tx1"/>
                </a:solidFill>
                <a:latin typeface="+mn-lt"/>
                <a:ea typeface="+mn-ea"/>
                <a:cs typeface="+mn-cs"/>
              </a:rPr>
              <a:t>) συνήθως το λάθος μέσου τετραγώνου (</a:t>
            </a:r>
            <a:r>
              <a:rPr lang="el-GR" sz="1200" b="0" i="0" u="none" strike="noStrike" kern="1200" baseline="0" dirty="0" err="1">
                <a:solidFill>
                  <a:schemeClr val="tx1"/>
                </a:solidFill>
                <a:latin typeface="+mn-lt"/>
                <a:ea typeface="+mn-ea"/>
                <a:cs typeface="+mn-cs"/>
              </a:rPr>
              <a:t>mean</a:t>
            </a:r>
            <a:r>
              <a:rPr lang="el-GR" sz="1200" b="0" i="0" u="none" strike="noStrike" kern="1200" baseline="0" dirty="0">
                <a:solidFill>
                  <a:schemeClr val="tx1"/>
                </a:solidFill>
                <a:latin typeface="+mn-lt"/>
                <a:ea typeface="+mn-ea"/>
                <a:cs typeface="+mn-cs"/>
              </a:rPr>
              <a:t> </a:t>
            </a:r>
            <a:r>
              <a:rPr lang="el-GR" sz="1200" b="0" i="0" u="none" strike="noStrike" kern="1200" baseline="0" dirty="0" err="1">
                <a:solidFill>
                  <a:schemeClr val="tx1"/>
                </a:solidFill>
                <a:latin typeface="+mn-lt"/>
                <a:ea typeface="+mn-ea"/>
                <a:cs typeface="+mn-cs"/>
              </a:rPr>
              <a:t>square</a:t>
            </a:r>
            <a:r>
              <a:rPr lang="el-GR" sz="1200" b="0" i="0" u="none" strike="noStrike" kern="1200" baseline="0" dirty="0">
                <a:solidFill>
                  <a:schemeClr val="tx1"/>
                </a:solidFill>
                <a:latin typeface="+mn-lt"/>
                <a:ea typeface="+mn-ea"/>
                <a:cs typeface="+mn-cs"/>
              </a:rPr>
              <a:t> </a:t>
            </a:r>
            <a:r>
              <a:rPr lang="el-GR" sz="1200" b="0" i="0" u="none" strike="noStrike" kern="1200" baseline="0" dirty="0" err="1">
                <a:solidFill>
                  <a:schemeClr val="tx1"/>
                </a:solidFill>
                <a:latin typeface="+mn-lt"/>
                <a:ea typeface="+mn-ea"/>
                <a:cs typeface="+mn-cs"/>
              </a:rPr>
              <a:t>error</a:t>
            </a:r>
            <a:r>
              <a:rPr lang="el-GR" sz="1200" b="0" i="0" u="none" strike="noStrike" kern="1200" baseline="0" dirty="0">
                <a:solidFill>
                  <a:schemeClr val="tx1"/>
                </a:solidFill>
                <a:latin typeface="+mn-lt"/>
                <a:ea typeface="+mn-ea"/>
                <a:cs typeface="+mn-cs"/>
              </a:rPr>
              <a:t> – MSE) ενημερώνει τα βάρη στις συνδέσεις του δικτύου ώστε να μπορεί να δώσει πιο ακριβή και σωστά αποτελέσματα. Τα </a:t>
            </a:r>
            <a:r>
              <a:rPr lang="en-US" sz="1200" b="0" i="0" u="none" strike="noStrike" kern="1200" baseline="0" dirty="0">
                <a:solidFill>
                  <a:schemeClr val="tx1"/>
                </a:solidFill>
                <a:latin typeface="+mn-lt"/>
                <a:ea typeface="+mn-ea"/>
                <a:cs typeface="+mn-cs"/>
              </a:rPr>
              <a:t>CNNs </a:t>
            </a:r>
            <a:r>
              <a:rPr lang="el-GR" sz="1200" b="0" i="0" u="none" strike="noStrike" kern="1200" baseline="0" dirty="0">
                <a:solidFill>
                  <a:schemeClr val="tx1"/>
                </a:solidFill>
                <a:latin typeface="+mn-lt"/>
                <a:ea typeface="+mn-ea"/>
                <a:cs typeface="+mn-cs"/>
              </a:rPr>
              <a:t>έχουν συνήθως δύο είδη κρυφών επιπέδων. Τα επίπεδα συνέλιξης και τα επίπεδα ομαδοποίησης. Τα στρώματα ομαδοποίησης βρίσκονται συνήθως μετά από τα επίπεδα συνέλιξης και χρησιμοποιούνται κυρίως για τη συμπίεση των δεδομένων χαρακτηριστικών εξόδου των συνελικτικών στρωμάτων. (**</a:t>
            </a:r>
            <a:r>
              <a:rPr lang="en-US" sz="1200" b="0" i="0" u="none" strike="noStrike" kern="1200" baseline="0" dirty="0">
                <a:solidFill>
                  <a:schemeClr val="tx1"/>
                </a:solidFill>
                <a:latin typeface="+mn-lt"/>
                <a:ea typeface="+mn-ea"/>
                <a:cs typeface="+mn-cs"/>
              </a:rPr>
              <a:t>click**</a:t>
            </a:r>
            <a:r>
              <a:rPr lang="el-GR" sz="1200" b="0" i="0" u="none" strike="noStrike" kern="1200" baseline="0" dirty="0">
                <a:solidFill>
                  <a:schemeClr val="tx1"/>
                </a:solidFill>
                <a:latin typeface="+mn-lt"/>
                <a:ea typeface="+mn-ea"/>
                <a:cs typeface="+mn-cs"/>
              </a:rPr>
              <a:t>)</a:t>
            </a:r>
            <a:endParaRPr lang="en-US" dirty="0"/>
          </a:p>
          <a:p>
            <a:pPr marL="171450" indent="-171450">
              <a:buFont typeface="Arial" panose="020B0604020202020204" pitchFamily="34" charset="0"/>
              <a:buChar char="•"/>
            </a:pPr>
            <a:r>
              <a:rPr lang="el-GR" dirty="0"/>
              <a:t>Τα </a:t>
            </a:r>
            <a:r>
              <a:rPr lang="en-US" dirty="0" err="1"/>
              <a:t>ResNet</a:t>
            </a:r>
            <a:r>
              <a:rPr lang="en-US" dirty="0"/>
              <a:t> </a:t>
            </a:r>
            <a:r>
              <a:rPr lang="el-GR" sz="1200" b="0" i="0" u="none" strike="noStrike" kern="1200" baseline="0" dirty="0">
                <a:solidFill>
                  <a:schemeClr val="tx1"/>
                </a:solidFill>
                <a:latin typeface="+mn-lt"/>
                <a:ea typeface="+mn-ea"/>
                <a:cs typeface="+mn-cs"/>
              </a:rPr>
              <a:t>είναι ένας ειδικός τύπος βαθιών νευρωνικών δικτύων που δημιουργήθηκε το 2015 από τους </a:t>
            </a:r>
            <a:r>
              <a:rPr lang="en-US" sz="1200" b="0" i="0" u="none" strike="noStrike" kern="1200" baseline="0" dirty="0" err="1">
                <a:solidFill>
                  <a:schemeClr val="tx1"/>
                </a:solidFill>
                <a:latin typeface="+mn-lt"/>
                <a:ea typeface="+mn-ea"/>
                <a:cs typeface="+mn-cs"/>
              </a:rPr>
              <a:t>Kaiming</a:t>
            </a:r>
            <a:r>
              <a:rPr lang="en-US" sz="1200" b="0" i="0" u="none" strike="noStrike" kern="1200" baseline="0" dirty="0">
                <a:solidFill>
                  <a:schemeClr val="tx1"/>
                </a:solidFill>
                <a:latin typeface="+mn-lt"/>
                <a:ea typeface="+mn-ea"/>
                <a:cs typeface="+mn-cs"/>
              </a:rPr>
              <a:t> He, </a:t>
            </a:r>
            <a:r>
              <a:rPr lang="en-US" sz="1200" b="0" i="0" u="none" strike="noStrike" kern="1200" baseline="0" dirty="0" err="1">
                <a:solidFill>
                  <a:schemeClr val="tx1"/>
                </a:solidFill>
                <a:latin typeface="+mn-lt"/>
                <a:ea typeface="+mn-ea"/>
                <a:cs typeface="+mn-cs"/>
              </a:rPr>
              <a:t>Xiangyu</a:t>
            </a:r>
            <a:r>
              <a:rPr lang="en-US" sz="1200" b="0" i="0" u="none" strike="noStrike" kern="1200" baseline="0" dirty="0">
                <a:solidFill>
                  <a:schemeClr val="tx1"/>
                </a:solidFill>
                <a:latin typeface="+mn-lt"/>
                <a:ea typeface="+mn-ea"/>
                <a:cs typeface="+mn-cs"/>
              </a:rPr>
              <a:t> Zhang, </a:t>
            </a:r>
            <a:r>
              <a:rPr lang="en-US" sz="1200" b="0" i="0" u="none" strike="noStrike" kern="1200" baseline="0" dirty="0" err="1">
                <a:solidFill>
                  <a:schemeClr val="tx1"/>
                </a:solidFill>
                <a:latin typeface="+mn-lt"/>
                <a:ea typeface="+mn-ea"/>
                <a:cs typeface="+mn-cs"/>
              </a:rPr>
              <a:t>Shaoqing</a:t>
            </a:r>
            <a:r>
              <a:rPr lang="en-US" sz="1200" b="0" i="0" u="none" strike="noStrike" kern="1200" baseline="0" dirty="0">
                <a:solidFill>
                  <a:schemeClr val="tx1"/>
                </a:solidFill>
                <a:latin typeface="+mn-lt"/>
                <a:ea typeface="+mn-ea"/>
                <a:cs typeface="+mn-cs"/>
              </a:rPr>
              <a:t> Ren and Jian Sun. </a:t>
            </a:r>
            <a:r>
              <a:rPr lang="el-GR" sz="1200" b="0" i="0" u="none" strike="noStrike" kern="1200" baseline="0" dirty="0">
                <a:solidFill>
                  <a:schemeClr val="tx1"/>
                </a:solidFill>
                <a:latin typeface="+mn-lt"/>
                <a:ea typeface="+mn-ea"/>
                <a:cs typeface="+mn-cs"/>
              </a:rPr>
              <a:t>Τα δίκτυα αυτά, το 2015 κατέκτησαν την πρώτη θέση στον διαγωνισμό </a:t>
            </a:r>
            <a:r>
              <a:rPr lang="en-US" sz="1200" b="0" i="0" u="none" strike="noStrike" kern="1200" baseline="0" dirty="0">
                <a:solidFill>
                  <a:schemeClr val="tx1"/>
                </a:solidFill>
                <a:latin typeface="+mn-lt"/>
                <a:ea typeface="+mn-ea"/>
                <a:cs typeface="+mn-cs"/>
              </a:rPr>
              <a:t>ImageNet Large Scale Visual Recognition Challenge</a:t>
            </a:r>
            <a:r>
              <a:rPr lang="el-GR" sz="1200" b="0" i="0" u="none" strike="noStrike" kern="1200" baseline="0" dirty="0">
                <a:solidFill>
                  <a:schemeClr val="tx1"/>
                </a:solidFill>
                <a:latin typeface="+mn-lt"/>
                <a:ea typeface="+mn-ea"/>
                <a:cs typeface="+mn-cs"/>
              </a:rPr>
              <a:t> με ποσοστό λάθους μόλις 3.57%. Η διαφορά των </a:t>
            </a:r>
            <a:r>
              <a:rPr lang="el-GR" sz="1200" b="0" i="0" u="none" strike="noStrike" kern="1200" baseline="0" dirty="0" err="1">
                <a:solidFill>
                  <a:schemeClr val="tx1"/>
                </a:solidFill>
                <a:latin typeface="+mn-lt"/>
                <a:ea typeface="+mn-ea"/>
                <a:cs typeface="+mn-cs"/>
              </a:rPr>
              <a:t>ResNet</a:t>
            </a:r>
            <a:r>
              <a:rPr lang="el-GR" sz="1200" b="0" i="0" u="none" strike="noStrike" kern="1200" baseline="0" dirty="0">
                <a:solidFill>
                  <a:schemeClr val="tx1"/>
                </a:solidFill>
                <a:latin typeface="+mn-lt"/>
                <a:ea typeface="+mn-ea"/>
                <a:cs typeface="+mn-cs"/>
              </a:rPr>
              <a:t> είναι πως υπάρχει μια άμεση σύνδεση που παρακάμπτει κάποια ενδιάμεσα επίπεδα και ονομάζεται σύνδεση παράλειψης. Εξαιτίας της σύνδεσης αυτής, η έξοδος του επιπέδου δεν είναι η ίδια με τα </a:t>
            </a:r>
            <a:r>
              <a:rPr lang="en-US" sz="1200" b="0" i="0" u="none" strike="noStrike" kern="1200" baseline="0" dirty="0">
                <a:solidFill>
                  <a:schemeClr val="tx1"/>
                </a:solidFill>
                <a:latin typeface="+mn-lt"/>
                <a:ea typeface="+mn-ea"/>
                <a:cs typeface="+mn-cs"/>
              </a:rPr>
              <a:t>CNNs </a:t>
            </a:r>
            <a:r>
              <a:rPr lang="el-GR" sz="1200" b="0" i="0" u="none" strike="noStrike" kern="1200" baseline="0" dirty="0">
                <a:solidFill>
                  <a:schemeClr val="tx1"/>
                </a:solidFill>
                <a:latin typeface="+mn-lt"/>
                <a:ea typeface="+mn-ea"/>
                <a:cs typeface="+mn-cs"/>
              </a:rPr>
              <a:t>στα οποία πολλαπλασιάζονται τα βάρη του στρώματος ακολουθούμενα από την προσθήκη του όρου πόλωσης και στην συνέχεια χρησιμοποιείται ως είσοδος στην συνάρτηση ενεργοποίησης 𝐻(𝑥)=𝑓(𝑤𝑥+𝑏). Με την εφαρμογή της σύνδεσης παράληψης η έξοδος είναι 𝐻(𝑥)=𝑓(𝑥)+𝑥. Η σύνδεση παράληψης των </a:t>
            </a:r>
            <a:r>
              <a:rPr lang="el-GR" sz="1200" b="0" i="0" u="none" strike="noStrike" kern="1200" baseline="0" dirty="0" err="1">
                <a:solidFill>
                  <a:schemeClr val="tx1"/>
                </a:solidFill>
                <a:latin typeface="+mn-lt"/>
                <a:ea typeface="+mn-ea"/>
                <a:cs typeface="+mn-cs"/>
              </a:rPr>
              <a:t>ResNet</a:t>
            </a:r>
            <a:r>
              <a:rPr lang="el-GR" sz="1200" b="0" i="0" u="none" strike="noStrike" kern="1200" baseline="0" dirty="0">
                <a:solidFill>
                  <a:schemeClr val="tx1"/>
                </a:solidFill>
                <a:latin typeface="+mn-lt"/>
                <a:ea typeface="+mn-ea"/>
                <a:cs typeface="+mn-cs"/>
              </a:rPr>
              <a:t> επιλύει το πρόβλημα της εξαφάνισης της κλίσης επιτρέποντας την εναλλακτική διαδρομή για την κλίση. </a:t>
            </a:r>
            <a:endParaRPr lang="en-US" sz="1200" b="0" i="0" u="none" strike="noStrike" kern="1200" baseline="0" dirty="0">
              <a:solidFill>
                <a:schemeClr val="tx1"/>
              </a:solidFill>
              <a:latin typeface="+mn-lt"/>
              <a:ea typeface="+mn-ea"/>
              <a:cs typeface="+mn-cs"/>
            </a:endParaRPr>
          </a:p>
          <a:p>
            <a:pPr marL="0" indent="0">
              <a:buFont typeface="Arial" panose="020B0604020202020204" pitchFamily="34" charset="0"/>
              <a:buNone/>
            </a:pPr>
            <a:endParaRPr lang="el-GR" sz="1200" b="0" i="0" u="none" strike="noStrike" kern="1200" baseline="0" dirty="0">
              <a:solidFill>
                <a:schemeClr val="tx1"/>
              </a:solidFill>
              <a:latin typeface="+mn-lt"/>
              <a:ea typeface="+mn-ea"/>
              <a:cs typeface="+mn-cs"/>
            </a:endParaRPr>
          </a:p>
          <a:p>
            <a:pPr marL="0" indent="0">
              <a:buFont typeface="Arial" panose="020B0604020202020204" pitchFamily="34" charset="0"/>
              <a:buNone/>
            </a:pPr>
            <a:r>
              <a:rPr lang="el-GR" sz="1200" b="0" i="0" u="none" strike="noStrike" kern="1200" baseline="0" dirty="0">
                <a:solidFill>
                  <a:schemeClr val="tx1"/>
                </a:solidFill>
                <a:latin typeface="+mn-lt"/>
                <a:ea typeface="+mn-ea"/>
                <a:cs typeface="+mn-cs"/>
              </a:rPr>
              <a:t>Τη λειτουργικότητα της αναγνώρισης προσώπου την αναλαμβάνει η βιβλιοθήκη </a:t>
            </a:r>
            <a:r>
              <a:rPr lang="el-GR" sz="1200" b="0" i="0" u="none" strike="noStrike" kern="1200" baseline="0" dirty="0" err="1">
                <a:solidFill>
                  <a:schemeClr val="tx1"/>
                </a:solidFill>
                <a:latin typeface="+mn-lt"/>
                <a:ea typeface="+mn-ea"/>
                <a:cs typeface="+mn-cs"/>
              </a:rPr>
              <a:t>face_recognition</a:t>
            </a:r>
            <a:r>
              <a:rPr lang="el-GR" sz="1200" b="0" i="0" u="none" strike="noStrike" kern="1200" baseline="0" dirty="0">
                <a:solidFill>
                  <a:schemeClr val="tx1"/>
                </a:solidFill>
                <a:latin typeface="+mn-lt"/>
                <a:ea typeface="+mn-ea"/>
                <a:cs typeface="+mn-cs"/>
              </a:rPr>
              <a:t> της </a:t>
            </a:r>
            <a:r>
              <a:rPr lang="el-GR" sz="1200" b="0" i="0" u="none" strike="noStrike" kern="1200" baseline="0" dirty="0" err="1">
                <a:solidFill>
                  <a:schemeClr val="tx1"/>
                </a:solidFill>
                <a:latin typeface="+mn-lt"/>
                <a:ea typeface="+mn-ea"/>
                <a:cs typeface="+mn-cs"/>
              </a:rPr>
              <a:t>Python</a:t>
            </a:r>
            <a:r>
              <a:rPr lang="el-GR" sz="1200" b="0" i="0" u="none" strike="noStrike" kern="1200" baseline="0" dirty="0">
                <a:solidFill>
                  <a:schemeClr val="tx1"/>
                </a:solidFill>
                <a:latin typeface="+mn-lt"/>
                <a:ea typeface="+mn-ea"/>
                <a:cs typeface="+mn-cs"/>
              </a:rPr>
              <a:t>, η οποία σύμφωνα με την τεκμηρίωση της (**</a:t>
            </a:r>
            <a:r>
              <a:rPr lang="en-US" sz="1200" b="0" i="0" u="none" strike="noStrike" kern="1200" baseline="0" dirty="0">
                <a:solidFill>
                  <a:schemeClr val="tx1"/>
                </a:solidFill>
                <a:latin typeface="+mn-lt"/>
                <a:ea typeface="+mn-ea"/>
                <a:cs typeface="+mn-cs"/>
              </a:rPr>
              <a:t>click</a:t>
            </a:r>
            <a:r>
              <a:rPr lang="el-GR" sz="1200" b="0" i="0" u="none" strike="noStrike" kern="1200" baseline="0" dirty="0">
                <a:solidFill>
                  <a:schemeClr val="tx1"/>
                </a:solidFill>
                <a:latin typeface="+mn-lt"/>
                <a:ea typeface="+mn-ea"/>
                <a:cs typeface="+mn-cs"/>
              </a:rPr>
              <a:t>**), στηρίζεται στο μοντέλο αναγνώρισης προσώπου της </a:t>
            </a:r>
            <a:r>
              <a:rPr lang="el-GR" sz="1200" b="0" i="0" u="none" strike="noStrike" kern="1200" baseline="0" dirty="0" err="1">
                <a:solidFill>
                  <a:schemeClr val="tx1"/>
                </a:solidFill>
                <a:latin typeface="+mn-lt"/>
                <a:ea typeface="+mn-ea"/>
                <a:cs typeface="+mn-cs"/>
              </a:rPr>
              <a:t>dlib</a:t>
            </a:r>
            <a:r>
              <a:rPr lang="el-GR" sz="1200" b="0" i="0" u="none" strike="noStrike" kern="1200" baseline="0" dirty="0">
                <a:solidFill>
                  <a:schemeClr val="tx1"/>
                </a:solidFill>
                <a:latin typeface="+mn-lt"/>
                <a:ea typeface="+mn-ea"/>
                <a:cs typeface="+mn-cs"/>
              </a:rPr>
              <a:t> με </a:t>
            </a:r>
            <a:r>
              <a:rPr lang="el-GR" sz="1200" b="0" i="0" u="none" strike="noStrike" kern="1200" baseline="0" dirty="0" err="1">
                <a:solidFill>
                  <a:schemeClr val="tx1"/>
                </a:solidFill>
                <a:latin typeface="+mn-lt"/>
                <a:ea typeface="+mn-ea"/>
                <a:cs typeface="+mn-cs"/>
              </a:rPr>
              <a:t>deep</a:t>
            </a:r>
            <a:r>
              <a:rPr lang="el-GR" sz="1200" b="0" i="0" u="none" strike="noStrike" kern="1200" baseline="0" dirty="0">
                <a:solidFill>
                  <a:schemeClr val="tx1"/>
                </a:solidFill>
                <a:latin typeface="+mn-lt"/>
                <a:ea typeface="+mn-ea"/>
                <a:cs typeface="+mn-cs"/>
              </a:rPr>
              <a:t> </a:t>
            </a:r>
            <a:r>
              <a:rPr lang="el-GR" sz="1200" b="0" i="0" u="none" strike="noStrike" kern="1200" baseline="0" dirty="0" err="1">
                <a:solidFill>
                  <a:schemeClr val="tx1"/>
                </a:solidFill>
                <a:latin typeface="+mn-lt"/>
                <a:ea typeface="+mn-ea"/>
                <a:cs typeface="+mn-cs"/>
              </a:rPr>
              <a:t>learning</a:t>
            </a:r>
            <a:r>
              <a:rPr lang="el-GR" sz="1200" b="0" i="0" u="none" strike="noStrike" kern="1200" baseline="0" dirty="0">
                <a:solidFill>
                  <a:schemeClr val="tx1"/>
                </a:solidFill>
                <a:latin typeface="+mn-lt"/>
                <a:ea typeface="+mn-ea"/>
                <a:cs typeface="+mn-cs"/>
              </a:rPr>
              <a:t>, το οποίο στο </a:t>
            </a:r>
            <a:r>
              <a:rPr lang="el-GR" sz="1200" b="0" i="0" u="none" strike="noStrike" kern="1200" baseline="0" dirty="0" err="1">
                <a:solidFill>
                  <a:schemeClr val="tx1"/>
                </a:solidFill>
                <a:latin typeface="+mn-lt"/>
                <a:ea typeface="+mn-ea"/>
                <a:cs typeface="+mn-cs"/>
              </a:rPr>
              <a:t>benchmark</a:t>
            </a:r>
            <a:r>
              <a:rPr lang="el-GR" sz="1200" b="0" i="0" u="none" strike="noStrike" kern="1200" baseline="0" dirty="0">
                <a:solidFill>
                  <a:schemeClr val="tx1"/>
                </a:solidFill>
                <a:latin typeface="+mn-lt"/>
                <a:ea typeface="+mn-ea"/>
                <a:cs typeface="+mn-cs"/>
              </a:rPr>
              <a:t> του MIT </a:t>
            </a:r>
            <a:r>
              <a:rPr lang="el-GR" sz="1200" b="0" i="0" u="none" strike="noStrike" kern="1200" baseline="0" dirty="0" err="1">
                <a:solidFill>
                  <a:schemeClr val="tx1"/>
                </a:solidFill>
                <a:latin typeface="+mn-lt"/>
                <a:ea typeface="+mn-ea"/>
                <a:cs typeface="+mn-cs"/>
              </a:rPr>
              <a:t>Labeled</a:t>
            </a:r>
            <a:r>
              <a:rPr lang="el-GR" sz="1200" b="0" i="0" u="none" strike="noStrike" kern="1200" baseline="0" dirty="0">
                <a:solidFill>
                  <a:schemeClr val="tx1"/>
                </a:solidFill>
                <a:latin typeface="+mn-lt"/>
                <a:ea typeface="+mn-ea"/>
                <a:cs typeface="+mn-cs"/>
              </a:rPr>
              <a:t> </a:t>
            </a:r>
            <a:r>
              <a:rPr lang="el-GR" sz="1200" b="0" i="0" u="none" strike="noStrike" kern="1200" baseline="0" dirty="0" err="1">
                <a:solidFill>
                  <a:schemeClr val="tx1"/>
                </a:solidFill>
                <a:latin typeface="+mn-lt"/>
                <a:ea typeface="+mn-ea"/>
                <a:cs typeface="+mn-cs"/>
              </a:rPr>
              <a:t>Faces</a:t>
            </a:r>
            <a:r>
              <a:rPr lang="el-GR" sz="1200" b="0" i="0" u="none" strike="noStrike" kern="1200" baseline="0" dirty="0">
                <a:solidFill>
                  <a:schemeClr val="tx1"/>
                </a:solidFill>
                <a:latin typeface="+mn-lt"/>
                <a:ea typeface="+mn-ea"/>
                <a:cs typeface="+mn-cs"/>
              </a:rPr>
              <a:t> in the </a:t>
            </a:r>
            <a:r>
              <a:rPr lang="el-GR" sz="1200" b="0" i="0" u="none" strike="noStrike" kern="1200" baseline="0" dirty="0" err="1">
                <a:solidFill>
                  <a:schemeClr val="tx1"/>
                </a:solidFill>
                <a:latin typeface="+mn-lt"/>
                <a:ea typeface="+mn-ea"/>
                <a:cs typeface="+mn-cs"/>
              </a:rPr>
              <a:t>Wild</a:t>
            </a:r>
            <a:r>
              <a:rPr lang="el-GR" sz="1200" b="0" i="0" u="none" strike="noStrike" kern="1200" baseline="0" dirty="0">
                <a:solidFill>
                  <a:schemeClr val="tx1"/>
                </a:solidFill>
                <a:latin typeface="+mn-lt"/>
                <a:ea typeface="+mn-ea"/>
                <a:cs typeface="+mn-cs"/>
              </a:rPr>
              <a:t> έκανε σωστή πρόβλεψη στο 99.38% των περιπτώσεων. </a:t>
            </a:r>
            <a:endParaRPr lang="en-US" dirty="0"/>
          </a:p>
        </p:txBody>
      </p:sp>
      <p:sp>
        <p:nvSpPr>
          <p:cNvPr id="4" name="Slide Number Placeholder 3"/>
          <p:cNvSpPr>
            <a:spLocks noGrp="1"/>
          </p:cNvSpPr>
          <p:nvPr>
            <p:ph type="sldNum" sz="quarter" idx="5"/>
          </p:nvPr>
        </p:nvSpPr>
        <p:spPr/>
        <p:txBody>
          <a:bodyPr/>
          <a:lstStyle/>
          <a:p>
            <a:fld id="{F2BC00D9-09A1-4781-A227-28852D66439A}" type="slidenum">
              <a:rPr lang="en-US" smtClean="0"/>
              <a:t>4</a:t>
            </a:fld>
            <a:endParaRPr lang="en-US" dirty="0"/>
          </a:p>
        </p:txBody>
      </p:sp>
    </p:spTree>
    <p:extLst>
      <p:ext uri="{BB962C8B-B14F-4D97-AF65-F5344CB8AC3E}">
        <p14:creationId xmlns:p14="http://schemas.microsoft.com/office/powerpoint/2010/main" val="20254319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l-GR" dirty="0"/>
              <a:t>Μια εφαρμογή λογισμικού χρειάζεται και κάποια γραφιστικά στοιχεία για να είναι ελκυστική στους χρήστες. Όλα τα λογότυπα όπως το βασικό που φαίνεται στην διαφάνεια και τα εικονίδια της εφαρμογής (</a:t>
            </a:r>
            <a:r>
              <a:rPr lang="en-US" dirty="0"/>
              <a:t>favicon</a:t>
            </a:r>
            <a:r>
              <a:rPr lang="el-GR" dirty="0"/>
              <a:t>) σχεδιάστηκαν εξολοκλήρου στο </a:t>
            </a:r>
            <a:r>
              <a:rPr lang="en-US" dirty="0"/>
              <a:t>Adobe Illustrator</a:t>
            </a:r>
            <a:r>
              <a:rPr lang="el-GR" dirty="0"/>
              <a:t>.</a:t>
            </a:r>
          </a:p>
          <a:p>
            <a:r>
              <a:rPr lang="el-GR" dirty="0"/>
              <a:t>(το μπλε εμπνέει εμπιστοσύνη και δυναμικότητα ενώ το μωβ τη δημιουργικότητα και τη σοφία)</a:t>
            </a:r>
          </a:p>
        </p:txBody>
      </p:sp>
      <p:sp>
        <p:nvSpPr>
          <p:cNvPr id="4" name="Slide Number Placeholder 3"/>
          <p:cNvSpPr>
            <a:spLocks noGrp="1"/>
          </p:cNvSpPr>
          <p:nvPr>
            <p:ph type="sldNum" sz="quarter" idx="5"/>
          </p:nvPr>
        </p:nvSpPr>
        <p:spPr/>
        <p:txBody>
          <a:bodyPr/>
          <a:lstStyle/>
          <a:p>
            <a:fld id="{F2BC00D9-09A1-4781-A227-28852D66439A}" type="slidenum">
              <a:rPr lang="en-US" smtClean="0"/>
              <a:t>5</a:t>
            </a:fld>
            <a:endParaRPr lang="en-US" dirty="0"/>
          </a:p>
        </p:txBody>
      </p:sp>
    </p:spTree>
    <p:extLst>
      <p:ext uri="{BB962C8B-B14F-4D97-AF65-F5344CB8AC3E}">
        <p14:creationId xmlns:p14="http://schemas.microsoft.com/office/powerpoint/2010/main" val="5044531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l-GR" dirty="0"/>
              <a:t>Το πρώτο βήμα για τη δημιουργία ενός καλού λογισμικού είναι η σωστή ανάλυση του. Αυτό επιτυγχάνεται μέσω:</a:t>
            </a:r>
          </a:p>
          <a:p>
            <a:pPr marL="171450" indent="-171450">
              <a:buFont typeface="Arial" panose="020B0604020202020204" pitchFamily="34" charset="0"/>
              <a:buChar char="•"/>
            </a:pPr>
            <a:r>
              <a:rPr lang="el-GR" dirty="0"/>
              <a:t>Των λειτουργικών απαιτήσεων. Οι λειτουργικές απαιτήσεις περιγράφουν τις λειτουργίες που χρειάζεται να κάνει το λογισμικό και αποτελούν τη βάση για τη συμφωνία μεταξύ της εταιρίας κατασκευής λογισμικού και του πελάτη. Για παράδειγμα μια λειτουργική απαίτηση θα μπορούσε να είναι η αποθήκευση των στοιχείων των χρηστών σε βάση δεδομένων.</a:t>
            </a:r>
          </a:p>
          <a:p>
            <a:pPr marL="171450" indent="-171450">
              <a:buFont typeface="Arial" panose="020B0604020202020204" pitchFamily="34" charset="0"/>
              <a:buChar char="•"/>
            </a:pPr>
            <a:r>
              <a:rPr lang="el-GR" dirty="0"/>
              <a:t>Έπειτα υπάρχουν οι προδιαγραφές. Οι προδιαγραφές είναι οι λειτουργικές απαιτήσεις με περισσότερες λεπτομερείς συνήθως σε μορφή πίνακα και χρησιμοποιούνται για να επεξηγήσουν περεταίρω τις απαιτήσεις.</a:t>
            </a:r>
          </a:p>
          <a:p>
            <a:pPr marL="171450" indent="-171450">
              <a:buFont typeface="Arial" panose="020B0604020202020204" pitchFamily="34" charset="0"/>
              <a:buChar char="•"/>
            </a:pPr>
            <a:r>
              <a:rPr lang="el-GR" dirty="0"/>
              <a:t>Τέλος, η μη λειτουργικές απαιτήσεις αφορούν το πλαίσιο στο οποίο θα λειτουργεί η εφαρμογή. Τέτοιες απαιτήσεις είναι πιο τεχνικής φύσεως όπως για παράδειγμα σε ποια γλώσσα προγραμματισμού θα γίνει η ανάπτυξη; Ποια είναι τα ελάχιστα χαρακτηριστικά που πρέπει να έχει το σύστημα ώστε να τρέχει/λειτουργεί απροβλημάτιστα;</a:t>
            </a:r>
          </a:p>
        </p:txBody>
      </p:sp>
      <p:sp>
        <p:nvSpPr>
          <p:cNvPr id="4" name="Slide Number Placeholder 3"/>
          <p:cNvSpPr>
            <a:spLocks noGrp="1"/>
          </p:cNvSpPr>
          <p:nvPr>
            <p:ph type="sldNum" sz="quarter" idx="5"/>
          </p:nvPr>
        </p:nvSpPr>
        <p:spPr/>
        <p:txBody>
          <a:bodyPr/>
          <a:lstStyle/>
          <a:p>
            <a:fld id="{F2BC00D9-09A1-4781-A227-28852D66439A}" type="slidenum">
              <a:rPr lang="en-US" smtClean="0"/>
              <a:t>6</a:t>
            </a:fld>
            <a:endParaRPr lang="en-US" dirty="0"/>
          </a:p>
        </p:txBody>
      </p:sp>
    </p:spTree>
    <p:extLst>
      <p:ext uri="{BB962C8B-B14F-4D97-AF65-F5344CB8AC3E}">
        <p14:creationId xmlns:p14="http://schemas.microsoft.com/office/powerpoint/2010/main" val="3684347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l-GR" dirty="0"/>
              <a:t>Στη σχεδίαση χρησιμοποιήθηκαν τα εξής γραφήματα: Διαγράμματα Ροής Δεδομένων, ΔΟΣ και Διαγράμματα Ακολουθίας</a:t>
            </a:r>
          </a:p>
          <a:p>
            <a:pPr marL="171450" indent="-171450">
              <a:buFont typeface="Arial" panose="020B0604020202020204" pitchFamily="34" charset="0"/>
              <a:buChar char="•"/>
            </a:pPr>
            <a:r>
              <a:rPr lang="el-GR" dirty="0"/>
              <a:t>Ένα διάγραμμα ροής δεδομένων χαρτογραφεί τη ροή των δεδομένων για κάποια διεργασία ή για ολόκληρο το σύστημα (αν είναι το διάγραμμα περιβάλλοντος). Τα ΔΡΔ σχεδιάζονται σε διαφορετικά επίπεδα όπου κάθε διεργασία αναλύεται σε ακόμη μικρότερες διεργασίες.</a:t>
            </a:r>
          </a:p>
          <a:p>
            <a:pPr marL="171450" indent="-171450">
              <a:buFont typeface="Arial" panose="020B0604020202020204" pitchFamily="34" charset="0"/>
              <a:buChar char="•"/>
            </a:pPr>
            <a:r>
              <a:rPr lang="el-GR" dirty="0"/>
              <a:t>Ένα διάγραμμα οντοτήτων συσχετίσεων είναι ένα διάγραμμα το οποίο δείχνει τη δομή της βάσης δεδομένων. Οι οντότητες που συμβολίζονται με τετράγωνο είναι οι πίνακες της βάσης και οι ελλείψεις που ενώνονται με αυτές τα πεδία (τα χαρακτηριστικά). Με ρόμβο συμβολίζουμε την σχέση μεταξύ δυο ή παραπάνω πινάκων. Στο ΔΟΣ που φαίνεται έχουμε τον εξής επιχειρηματικό κανόνα «Σε έναν τομέα εργάζονται πολύ χρήστες. Ένας χρήστης εργάζεται σε έναν μόνο τομέα».</a:t>
            </a:r>
            <a:endParaRPr lang="en-US" dirty="0"/>
          </a:p>
        </p:txBody>
      </p:sp>
      <p:sp>
        <p:nvSpPr>
          <p:cNvPr id="4" name="Slide Number Placeholder 3"/>
          <p:cNvSpPr>
            <a:spLocks noGrp="1"/>
          </p:cNvSpPr>
          <p:nvPr>
            <p:ph type="sldNum" sz="quarter" idx="5"/>
          </p:nvPr>
        </p:nvSpPr>
        <p:spPr/>
        <p:txBody>
          <a:bodyPr/>
          <a:lstStyle/>
          <a:p>
            <a:fld id="{F2BC00D9-09A1-4781-A227-28852D66439A}" type="slidenum">
              <a:rPr lang="en-US" smtClean="0"/>
              <a:t>7</a:t>
            </a:fld>
            <a:endParaRPr lang="en-US" dirty="0"/>
          </a:p>
        </p:txBody>
      </p:sp>
    </p:spTree>
    <p:extLst>
      <p:ext uri="{BB962C8B-B14F-4D97-AF65-F5344CB8AC3E}">
        <p14:creationId xmlns:p14="http://schemas.microsoft.com/office/powerpoint/2010/main" val="12466497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l-GR" dirty="0"/>
              <a:t>Αριστερά στη διαφάνεια φαίνεται η προδιαγραφή για τη προβολή των στοιχείων του χρήστη που εκτελεί τη διαδικασία της εγγραφής και στα δεξιά φαίνεται η υλοποίηση της.</a:t>
            </a:r>
            <a:endParaRPr lang="en-US" dirty="0"/>
          </a:p>
        </p:txBody>
      </p:sp>
      <p:sp>
        <p:nvSpPr>
          <p:cNvPr id="4" name="Slide Number Placeholder 3"/>
          <p:cNvSpPr>
            <a:spLocks noGrp="1"/>
          </p:cNvSpPr>
          <p:nvPr>
            <p:ph type="sldNum" sz="quarter" idx="5"/>
          </p:nvPr>
        </p:nvSpPr>
        <p:spPr/>
        <p:txBody>
          <a:bodyPr/>
          <a:lstStyle/>
          <a:p>
            <a:fld id="{F2BC00D9-09A1-4781-A227-28852D66439A}" type="slidenum">
              <a:rPr lang="en-US" smtClean="0"/>
              <a:t>8</a:t>
            </a:fld>
            <a:endParaRPr lang="en-US" dirty="0"/>
          </a:p>
        </p:txBody>
      </p:sp>
    </p:spTree>
    <p:extLst>
      <p:ext uri="{BB962C8B-B14F-4D97-AF65-F5344CB8AC3E}">
        <p14:creationId xmlns:p14="http://schemas.microsoft.com/office/powerpoint/2010/main" val="4022268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l-GR" dirty="0"/>
              <a:t>Αφού ολοκληρώθηκε η συγγραφή του προγράμματος σε </a:t>
            </a:r>
            <a:r>
              <a:rPr lang="en-US" dirty="0"/>
              <a:t>Python </a:t>
            </a:r>
            <a:r>
              <a:rPr lang="el-GR" dirty="0"/>
              <a:t>έπρεπε να παραχθεί ένα εκτελέσιμο αρχείο καθώς δεν είναι όλοι οι χρήστες εξοικειωμένοι με τη χρήση της γραμμής εντολών:</a:t>
            </a:r>
          </a:p>
          <a:p>
            <a:pPr marL="171450" indent="-171450">
              <a:buFont typeface="Arial" panose="020B0604020202020204" pitchFamily="34" charset="0"/>
              <a:buChar char="•"/>
            </a:pPr>
            <a:r>
              <a:rPr lang="el-GR" dirty="0"/>
              <a:t>Για τον λόγο αυτό χρησιμοποιήθηκε το </a:t>
            </a:r>
            <a:r>
              <a:rPr lang="en-US" dirty="0"/>
              <a:t>auto </a:t>
            </a:r>
            <a:r>
              <a:rPr lang="en-US" dirty="0" err="1"/>
              <a:t>py</a:t>
            </a:r>
            <a:r>
              <a:rPr lang="en-US" dirty="0"/>
              <a:t> to exe </a:t>
            </a:r>
            <a:r>
              <a:rPr lang="el-GR" dirty="0"/>
              <a:t>το οποίο είναι πρακτικά μια διεπαφή για το </a:t>
            </a:r>
            <a:r>
              <a:rPr lang="en-US" dirty="0" err="1"/>
              <a:t>PyInstaller</a:t>
            </a:r>
            <a:r>
              <a:rPr lang="en-US" dirty="0"/>
              <a:t> </a:t>
            </a:r>
            <a:r>
              <a:rPr lang="el-GR" dirty="0"/>
              <a:t>που αναλαμβάνει να δημιουργήσει έναν φάκελο με το εκτελέσιμο πρόγραμμα και όλες τις εξαρτήσεις του. Το καλό με το </a:t>
            </a:r>
            <a:r>
              <a:rPr lang="en-US" dirty="0"/>
              <a:t>auto </a:t>
            </a:r>
            <a:r>
              <a:rPr lang="en-US" dirty="0" err="1"/>
              <a:t>py</a:t>
            </a:r>
            <a:r>
              <a:rPr lang="en-US" dirty="0"/>
              <a:t> </a:t>
            </a:r>
            <a:r>
              <a:rPr lang="el-GR" dirty="0"/>
              <a:t>είναι πως δεν χρειάζεται να θυμάται ο προγραμματιστής όλα τα </a:t>
            </a:r>
            <a:r>
              <a:rPr lang="en-US" dirty="0"/>
              <a:t>flags </a:t>
            </a:r>
            <a:r>
              <a:rPr lang="el-GR" dirty="0"/>
              <a:t>ώστε να εκτελέσει σωστά ή να κάνει </a:t>
            </a:r>
            <a:r>
              <a:rPr lang="en-US" dirty="0"/>
              <a:t>debug </a:t>
            </a:r>
            <a:r>
              <a:rPr lang="el-GR" dirty="0"/>
              <a:t>την εντολή του </a:t>
            </a:r>
            <a:r>
              <a:rPr lang="en-US" dirty="0" err="1"/>
              <a:t>PyInstaller</a:t>
            </a:r>
            <a:r>
              <a:rPr lang="el-GR" dirty="0"/>
              <a:t>.</a:t>
            </a:r>
          </a:p>
          <a:p>
            <a:pPr marL="171450" indent="-171450">
              <a:buFont typeface="Arial" panose="020B0604020202020204" pitchFamily="34" charset="0"/>
              <a:buChar char="•"/>
            </a:pPr>
            <a:r>
              <a:rPr lang="el-GR" dirty="0"/>
              <a:t>Έπειτα ο φάκελος αυτός συμπιέστηκε από το πρόγραμμα </a:t>
            </a:r>
            <a:r>
              <a:rPr lang="en-US" dirty="0"/>
              <a:t>WinRAR </a:t>
            </a:r>
            <a:r>
              <a:rPr lang="el-GR" dirty="0"/>
              <a:t>σε μορφή </a:t>
            </a:r>
            <a:r>
              <a:rPr lang="en-US" dirty="0"/>
              <a:t>SFX </a:t>
            </a:r>
            <a:r>
              <a:rPr lang="el-GR" dirty="0"/>
              <a:t>(</a:t>
            </a:r>
            <a:r>
              <a:rPr lang="en-US" sz="1200" b="0" i="0" kern="1200" dirty="0">
                <a:solidFill>
                  <a:schemeClr val="tx1"/>
                </a:solidFill>
                <a:effectLst/>
                <a:latin typeface="+mn-lt"/>
                <a:ea typeface="+mn-ea"/>
                <a:cs typeface="+mn-cs"/>
              </a:rPr>
              <a:t>self-extracting archive</a:t>
            </a:r>
            <a:r>
              <a:rPr lang="el-GR" dirty="0"/>
              <a:t>)</a:t>
            </a:r>
            <a:r>
              <a:rPr lang="en-US" dirty="0"/>
              <a:t> </a:t>
            </a:r>
            <a:r>
              <a:rPr lang="el-GR" dirty="0"/>
              <a:t>ή αλλιώς σε ένα αρχείο </a:t>
            </a:r>
            <a:r>
              <a:rPr lang="en-US" dirty="0"/>
              <a:t>exe </a:t>
            </a:r>
            <a:r>
              <a:rPr lang="el-GR" dirty="0"/>
              <a:t>το οποίο αναλαμβάνει να εγκαταστήσει το πρόγραμμα στο σωστό σημείο και παράγει μία συντόμευση του προγράμματος στην επιφάνεια του χρήστη.</a:t>
            </a:r>
            <a:endParaRPr lang="en-US" dirty="0"/>
          </a:p>
        </p:txBody>
      </p:sp>
      <p:sp>
        <p:nvSpPr>
          <p:cNvPr id="4" name="Slide Number Placeholder 3"/>
          <p:cNvSpPr>
            <a:spLocks noGrp="1"/>
          </p:cNvSpPr>
          <p:nvPr>
            <p:ph type="sldNum" sz="quarter" idx="5"/>
          </p:nvPr>
        </p:nvSpPr>
        <p:spPr/>
        <p:txBody>
          <a:bodyPr/>
          <a:lstStyle/>
          <a:p>
            <a:fld id="{F2BC00D9-09A1-4781-A227-28852D66439A}" type="slidenum">
              <a:rPr lang="en-US" smtClean="0"/>
              <a:t>9</a:t>
            </a:fld>
            <a:endParaRPr lang="en-US" dirty="0"/>
          </a:p>
        </p:txBody>
      </p:sp>
    </p:spTree>
    <p:extLst>
      <p:ext uri="{BB962C8B-B14F-4D97-AF65-F5344CB8AC3E}">
        <p14:creationId xmlns:p14="http://schemas.microsoft.com/office/powerpoint/2010/main" val="23889348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642D631-4811-463A-BF3B-45392DC5D847}"/>
              </a:ext>
            </a:extLst>
          </p:cNvPr>
          <p:cNvSpPr/>
          <p:nvPr userDrawn="1"/>
        </p:nvSpPr>
        <p:spPr>
          <a:xfrm>
            <a:off x="10224654" y="766620"/>
            <a:ext cx="1967345" cy="6091380"/>
          </a:xfrm>
          <a:prstGeom prst="rect">
            <a:avLst/>
          </a:prstGeom>
          <a:solidFill>
            <a:srgbClr val="3045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C2001344-ED6D-4DBF-ACFC-5BE807E9083A}"/>
              </a:ext>
            </a:extLst>
          </p:cNvPr>
          <p:cNvSpPr/>
          <p:nvPr userDrawn="1"/>
        </p:nvSpPr>
        <p:spPr>
          <a:xfrm>
            <a:off x="0" y="1154545"/>
            <a:ext cx="11767128" cy="5703454"/>
          </a:xfrm>
          <a:prstGeom prst="rect">
            <a:avLst/>
          </a:prstGeom>
          <a:solidFill>
            <a:srgbClr val="E7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3501237-E779-48C8-B7D8-5C703A454FA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55475D5-9CE2-4637-9F7F-059867040DC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961EBB3-20ED-4B9A-A033-1AA90C760024}"/>
              </a:ext>
            </a:extLst>
          </p:cNvPr>
          <p:cNvSpPr>
            <a:spLocks noGrp="1"/>
          </p:cNvSpPr>
          <p:nvPr>
            <p:ph type="dt" sz="half" idx="10"/>
          </p:nvPr>
        </p:nvSpPr>
        <p:spPr/>
        <p:txBody>
          <a:bodyPr/>
          <a:lstStyle/>
          <a:p>
            <a:fld id="{697BFC92-22EE-47C0-8AD7-4CB59FF8C155}" type="datetimeFigureOut">
              <a:rPr lang="en-US" smtClean="0"/>
              <a:t>12/05/2022</a:t>
            </a:fld>
            <a:endParaRPr lang="en-US" dirty="0"/>
          </a:p>
        </p:txBody>
      </p:sp>
      <p:sp>
        <p:nvSpPr>
          <p:cNvPr id="5" name="Footer Placeholder 4">
            <a:extLst>
              <a:ext uri="{FF2B5EF4-FFF2-40B4-BE49-F238E27FC236}">
                <a16:creationId xmlns:a16="http://schemas.microsoft.com/office/drawing/2014/main" id="{BBB39BBA-AB1F-4596-9B39-4493CED3D3D0}"/>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62F80730-8DB1-4271-B181-4AC8B6FC43B9}"/>
              </a:ext>
            </a:extLst>
          </p:cNvPr>
          <p:cNvSpPr>
            <a:spLocks noGrp="1"/>
          </p:cNvSpPr>
          <p:nvPr>
            <p:ph type="sldNum" sz="quarter" idx="12"/>
          </p:nvPr>
        </p:nvSpPr>
        <p:spPr/>
        <p:txBody>
          <a:bodyPr/>
          <a:lstStyle/>
          <a:p>
            <a:fld id="{085F4E92-22E6-4BEA-B249-89DEC5AB780C}" type="slidenum">
              <a:rPr lang="en-US" smtClean="0"/>
              <a:t>‹#›</a:t>
            </a:fld>
            <a:endParaRPr lang="en-US" dirty="0"/>
          </a:p>
        </p:txBody>
      </p:sp>
    </p:spTree>
    <p:extLst>
      <p:ext uri="{BB962C8B-B14F-4D97-AF65-F5344CB8AC3E}">
        <p14:creationId xmlns:p14="http://schemas.microsoft.com/office/powerpoint/2010/main" val="37244999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6F109B-A9FF-4522-9AE5-BEBA91EF042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FC2221D-A34D-4CD3-852A-9DF0F7ADE657}"/>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5FC099D-06CA-4551-9819-824C54817B80}"/>
              </a:ext>
            </a:extLst>
          </p:cNvPr>
          <p:cNvSpPr>
            <a:spLocks noGrp="1"/>
          </p:cNvSpPr>
          <p:nvPr>
            <p:ph type="dt" sz="half" idx="10"/>
          </p:nvPr>
        </p:nvSpPr>
        <p:spPr/>
        <p:txBody>
          <a:bodyPr/>
          <a:lstStyle/>
          <a:p>
            <a:fld id="{697BFC92-22EE-47C0-8AD7-4CB59FF8C155}" type="datetimeFigureOut">
              <a:rPr lang="en-US" smtClean="0"/>
              <a:t>12/05/2022</a:t>
            </a:fld>
            <a:endParaRPr lang="en-US" dirty="0"/>
          </a:p>
        </p:txBody>
      </p:sp>
      <p:sp>
        <p:nvSpPr>
          <p:cNvPr id="5" name="Footer Placeholder 4">
            <a:extLst>
              <a:ext uri="{FF2B5EF4-FFF2-40B4-BE49-F238E27FC236}">
                <a16:creationId xmlns:a16="http://schemas.microsoft.com/office/drawing/2014/main" id="{421EA496-D5B0-48EE-9753-A28191D7768D}"/>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0AEC21A-6087-4FC1-A037-5A3660993356}"/>
              </a:ext>
            </a:extLst>
          </p:cNvPr>
          <p:cNvSpPr>
            <a:spLocks noGrp="1"/>
          </p:cNvSpPr>
          <p:nvPr>
            <p:ph type="sldNum" sz="quarter" idx="12"/>
          </p:nvPr>
        </p:nvSpPr>
        <p:spPr/>
        <p:txBody>
          <a:bodyPr/>
          <a:lstStyle/>
          <a:p>
            <a:fld id="{085F4E92-22E6-4BEA-B249-89DEC5AB780C}" type="slidenum">
              <a:rPr lang="en-US" smtClean="0"/>
              <a:t>‹#›</a:t>
            </a:fld>
            <a:endParaRPr lang="en-US" dirty="0"/>
          </a:p>
        </p:txBody>
      </p:sp>
    </p:spTree>
    <p:extLst>
      <p:ext uri="{BB962C8B-B14F-4D97-AF65-F5344CB8AC3E}">
        <p14:creationId xmlns:p14="http://schemas.microsoft.com/office/powerpoint/2010/main" val="39758820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E7FEDCD-97C9-4830-827B-97D21B32BE2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0EDC0B5-9A6B-4405-B162-8C89912DE07B}"/>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8FD4D70-5A1D-467F-862F-9BDBEA468647}"/>
              </a:ext>
            </a:extLst>
          </p:cNvPr>
          <p:cNvSpPr>
            <a:spLocks noGrp="1"/>
          </p:cNvSpPr>
          <p:nvPr>
            <p:ph type="dt" sz="half" idx="10"/>
          </p:nvPr>
        </p:nvSpPr>
        <p:spPr/>
        <p:txBody>
          <a:bodyPr/>
          <a:lstStyle/>
          <a:p>
            <a:fld id="{697BFC92-22EE-47C0-8AD7-4CB59FF8C155}" type="datetimeFigureOut">
              <a:rPr lang="en-US" smtClean="0"/>
              <a:t>12/05/2022</a:t>
            </a:fld>
            <a:endParaRPr lang="en-US" dirty="0"/>
          </a:p>
        </p:txBody>
      </p:sp>
      <p:sp>
        <p:nvSpPr>
          <p:cNvPr id="5" name="Footer Placeholder 4">
            <a:extLst>
              <a:ext uri="{FF2B5EF4-FFF2-40B4-BE49-F238E27FC236}">
                <a16:creationId xmlns:a16="http://schemas.microsoft.com/office/drawing/2014/main" id="{589FE1BE-E1F8-432A-B5DD-9EF998F9911D}"/>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18431477-F2AD-4CCC-BC9B-1DA1576DDB0D}"/>
              </a:ext>
            </a:extLst>
          </p:cNvPr>
          <p:cNvSpPr>
            <a:spLocks noGrp="1"/>
          </p:cNvSpPr>
          <p:nvPr>
            <p:ph type="sldNum" sz="quarter" idx="12"/>
          </p:nvPr>
        </p:nvSpPr>
        <p:spPr/>
        <p:txBody>
          <a:bodyPr/>
          <a:lstStyle/>
          <a:p>
            <a:fld id="{085F4E92-22E6-4BEA-B249-89DEC5AB780C}" type="slidenum">
              <a:rPr lang="en-US" smtClean="0"/>
              <a:t>‹#›</a:t>
            </a:fld>
            <a:endParaRPr lang="en-US" dirty="0"/>
          </a:p>
        </p:txBody>
      </p:sp>
    </p:spTree>
    <p:extLst>
      <p:ext uri="{BB962C8B-B14F-4D97-AF65-F5344CB8AC3E}">
        <p14:creationId xmlns:p14="http://schemas.microsoft.com/office/powerpoint/2010/main" val="20996722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8DC7B9-650B-4348-8BB6-638E78B2DDB0}"/>
              </a:ext>
            </a:extLst>
          </p:cNvPr>
          <p:cNvSpPr/>
          <p:nvPr userDrawn="1"/>
        </p:nvSpPr>
        <p:spPr>
          <a:xfrm>
            <a:off x="10224654" y="766620"/>
            <a:ext cx="1967345" cy="6091380"/>
          </a:xfrm>
          <a:prstGeom prst="rect">
            <a:avLst/>
          </a:prstGeom>
          <a:solidFill>
            <a:srgbClr val="3045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C3127565-43EC-4A5F-B9DA-D385C34A134A}"/>
              </a:ext>
            </a:extLst>
          </p:cNvPr>
          <p:cNvSpPr/>
          <p:nvPr userDrawn="1"/>
        </p:nvSpPr>
        <p:spPr>
          <a:xfrm>
            <a:off x="0" y="766619"/>
            <a:ext cx="11767128" cy="6091380"/>
          </a:xfrm>
          <a:prstGeom prst="rect">
            <a:avLst/>
          </a:prstGeom>
          <a:solidFill>
            <a:srgbClr val="E7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A747D27-050F-4D2A-86C3-19F28F89E85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C5D6C54-E269-43DF-B9C4-079154679BAD}"/>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DFAE9E-C9BD-4EB6-B559-438528453881}"/>
              </a:ext>
            </a:extLst>
          </p:cNvPr>
          <p:cNvSpPr>
            <a:spLocks noGrp="1"/>
          </p:cNvSpPr>
          <p:nvPr>
            <p:ph type="dt" sz="half" idx="10"/>
          </p:nvPr>
        </p:nvSpPr>
        <p:spPr/>
        <p:txBody>
          <a:bodyPr/>
          <a:lstStyle/>
          <a:p>
            <a:fld id="{697BFC92-22EE-47C0-8AD7-4CB59FF8C155}" type="datetimeFigureOut">
              <a:rPr lang="en-US" smtClean="0"/>
              <a:t>12/05/2022</a:t>
            </a:fld>
            <a:endParaRPr lang="en-US" dirty="0"/>
          </a:p>
        </p:txBody>
      </p:sp>
      <p:sp>
        <p:nvSpPr>
          <p:cNvPr id="5" name="Footer Placeholder 4">
            <a:extLst>
              <a:ext uri="{FF2B5EF4-FFF2-40B4-BE49-F238E27FC236}">
                <a16:creationId xmlns:a16="http://schemas.microsoft.com/office/drawing/2014/main" id="{733EA3DA-C106-44CD-BB24-BE1D7120E66D}"/>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3693DC86-2C35-4D97-85E1-8DDE0E610705}"/>
              </a:ext>
            </a:extLst>
          </p:cNvPr>
          <p:cNvSpPr>
            <a:spLocks noGrp="1"/>
          </p:cNvSpPr>
          <p:nvPr>
            <p:ph type="sldNum" sz="quarter" idx="12"/>
          </p:nvPr>
        </p:nvSpPr>
        <p:spPr/>
        <p:txBody>
          <a:bodyPr/>
          <a:lstStyle/>
          <a:p>
            <a:fld id="{085F4E92-22E6-4BEA-B249-89DEC5AB780C}" type="slidenum">
              <a:rPr lang="en-US" smtClean="0"/>
              <a:t>‹#›</a:t>
            </a:fld>
            <a:endParaRPr lang="en-US" dirty="0"/>
          </a:p>
        </p:txBody>
      </p:sp>
    </p:spTree>
    <p:extLst>
      <p:ext uri="{BB962C8B-B14F-4D97-AF65-F5344CB8AC3E}">
        <p14:creationId xmlns:p14="http://schemas.microsoft.com/office/powerpoint/2010/main" val="23931160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B5048E9-B350-4C54-84C4-263DCBCCC8DF}"/>
              </a:ext>
            </a:extLst>
          </p:cNvPr>
          <p:cNvSpPr/>
          <p:nvPr userDrawn="1"/>
        </p:nvSpPr>
        <p:spPr>
          <a:xfrm>
            <a:off x="10224654" y="766620"/>
            <a:ext cx="1967345" cy="6091380"/>
          </a:xfrm>
          <a:prstGeom prst="rect">
            <a:avLst/>
          </a:prstGeom>
          <a:solidFill>
            <a:srgbClr val="3045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5B92CA16-3850-437D-9733-7308C353F5BC}"/>
              </a:ext>
            </a:extLst>
          </p:cNvPr>
          <p:cNvSpPr/>
          <p:nvPr userDrawn="1"/>
        </p:nvSpPr>
        <p:spPr>
          <a:xfrm>
            <a:off x="0" y="1154545"/>
            <a:ext cx="11767128" cy="5703454"/>
          </a:xfrm>
          <a:prstGeom prst="rect">
            <a:avLst/>
          </a:prstGeom>
          <a:solidFill>
            <a:srgbClr val="E7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F17B628-29EE-4571-863D-A5CF677221C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7388B02-DBB0-46F5-B3B1-F6299154E67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A40E6665-ABA9-40D8-A7A7-9D42E33F3372}"/>
              </a:ext>
            </a:extLst>
          </p:cNvPr>
          <p:cNvSpPr>
            <a:spLocks noGrp="1"/>
          </p:cNvSpPr>
          <p:nvPr>
            <p:ph type="dt" sz="half" idx="10"/>
          </p:nvPr>
        </p:nvSpPr>
        <p:spPr/>
        <p:txBody>
          <a:bodyPr/>
          <a:lstStyle/>
          <a:p>
            <a:fld id="{697BFC92-22EE-47C0-8AD7-4CB59FF8C155}" type="datetimeFigureOut">
              <a:rPr lang="en-US" smtClean="0"/>
              <a:t>12/05/2022</a:t>
            </a:fld>
            <a:endParaRPr lang="en-US" dirty="0"/>
          </a:p>
        </p:txBody>
      </p:sp>
      <p:sp>
        <p:nvSpPr>
          <p:cNvPr id="5" name="Footer Placeholder 4">
            <a:extLst>
              <a:ext uri="{FF2B5EF4-FFF2-40B4-BE49-F238E27FC236}">
                <a16:creationId xmlns:a16="http://schemas.microsoft.com/office/drawing/2014/main" id="{7145B23B-5C85-4238-8375-E3EE182F507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33C05FBC-399E-4E87-8650-E28D7CD4C344}"/>
              </a:ext>
            </a:extLst>
          </p:cNvPr>
          <p:cNvSpPr>
            <a:spLocks noGrp="1"/>
          </p:cNvSpPr>
          <p:nvPr>
            <p:ph type="sldNum" sz="quarter" idx="12"/>
          </p:nvPr>
        </p:nvSpPr>
        <p:spPr/>
        <p:txBody>
          <a:bodyPr/>
          <a:lstStyle/>
          <a:p>
            <a:fld id="{085F4E92-22E6-4BEA-B249-89DEC5AB780C}" type="slidenum">
              <a:rPr lang="en-US" smtClean="0"/>
              <a:t>‹#›</a:t>
            </a:fld>
            <a:endParaRPr lang="en-US" dirty="0"/>
          </a:p>
        </p:txBody>
      </p:sp>
    </p:spTree>
    <p:extLst>
      <p:ext uri="{BB962C8B-B14F-4D97-AF65-F5344CB8AC3E}">
        <p14:creationId xmlns:p14="http://schemas.microsoft.com/office/powerpoint/2010/main" val="12504752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48EFAC0-6EF7-4D3E-950E-D01F00B2A609}"/>
              </a:ext>
            </a:extLst>
          </p:cNvPr>
          <p:cNvSpPr/>
          <p:nvPr userDrawn="1"/>
        </p:nvSpPr>
        <p:spPr>
          <a:xfrm>
            <a:off x="10224654" y="766620"/>
            <a:ext cx="1967345" cy="6091380"/>
          </a:xfrm>
          <a:prstGeom prst="rect">
            <a:avLst/>
          </a:prstGeom>
          <a:solidFill>
            <a:srgbClr val="3045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61950CBE-4FB5-47B4-9B7F-7CB922D23F64}"/>
              </a:ext>
            </a:extLst>
          </p:cNvPr>
          <p:cNvSpPr/>
          <p:nvPr userDrawn="1"/>
        </p:nvSpPr>
        <p:spPr>
          <a:xfrm>
            <a:off x="0" y="766619"/>
            <a:ext cx="11767128" cy="6091380"/>
          </a:xfrm>
          <a:prstGeom prst="rect">
            <a:avLst/>
          </a:prstGeom>
          <a:solidFill>
            <a:srgbClr val="E7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F8B2F39-56D1-4D88-8691-B955731AFDD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94034AB-36C7-46F9-9CF4-BA301DBF34E7}"/>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59335C8-71A2-4453-8DB1-5D91B5BD5D49}"/>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482F159-7351-461C-A9DF-8C6DBF8E04FB}"/>
              </a:ext>
            </a:extLst>
          </p:cNvPr>
          <p:cNvSpPr>
            <a:spLocks noGrp="1"/>
          </p:cNvSpPr>
          <p:nvPr>
            <p:ph type="dt" sz="half" idx="10"/>
          </p:nvPr>
        </p:nvSpPr>
        <p:spPr/>
        <p:txBody>
          <a:bodyPr/>
          <a:lstStyle/>
          <a:p>
            <a:fld id="{697BFC92-22EE-47C0-8AD7-4CB59FF8C155}" type="datetimeFigureOut">
              <a:rPr lang="en-US" smtClean="0"/>
              <a:t>12/05/2022</a:t>
            </a:fld>
            <a:endParaRPr lang="en-US" dirty="0"/>
          </a:p>
        </p:txBody>
      </p:sp>
      <p:sp>
        <p:nvSpPr>
          <p:cNvPr id="6" name="Footer Placeholder 5">
            <a:extLst>
              <a:ext uri="{FF2B5EF4-FFF2-40B4-BE49-F238E27FC236}">
                <a16:creationId xmlns:a16="http://schemas.microsoft.com/office/drawing/2014/main" id="{016057B8-D3D3-46E6-BF8D-4BAB2A9222F8}"/>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527D2B07-662D-4753-B921-A3CC3CD8BAC8}"/>
              </a:ext>
            </a:extLst>
          </p:cNvPr>
          <p:cNvSpPr>
            <a:spLocks noGrp="1"/>
          </p:cNvSpPr>
          <p:nvPr>
            <p:ph type="sldNum" sz="quarter" idx="12"/>
          </p:nvPr>
        </p:nvSpPr>
        <p:spPr/>
        <p:txBody>
          <a:bodyPr/>
          <a:lstStyle/>
          <a:p>
            <a:fld id="{085F4E92-22E6-4BEA-B249-89DEC5AB780C}" type="slidenum">
              <a:rPr lang="en-US" smtClean="0"/>
              <a:t>‹#›</a:t>
            </a:fld>
            <a:endParaRPr lang="en-US" dirty="0"/>
          </a:p>
        </p:txBody>
      </p:sp>
    </p:spTree>
    <p:extLst>
      <p:ext uri="{BB962C8B-B14F-4D97-AF65-F5344CB8AC3E}">
        <p14:creationId xmlns:p14="http://schemas.microsoft.com/office/powerpoint/2010/main" val="17090338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0DBE230-9FD8-4A1A-9249-7BE0D0D81227}"/>
              </a:ext>
            </a:extLst>
          </p:cNvPr>
          <p:cNvSpPr/>
          <p:nvPr userDrawn="1"/>
        </p:nvSpPr>
        <p:spPr>
          <a:xfrm>
            <a:off x="10224654" y="766620"/>
            <a:ext cx="1967345" cy="6091380"/>
          </a:xfrm>
          <a:prstGeom prst="rect">
            <a:avLst/>
          </a:prstGeom>
          <a:solidFill>
            <a:srgbClr val="3045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F6D79138-5202-4290-9AF5-4761A5E9FAFD}"/>
              </a:ext>
            </a:extLst>
          </p:cNvPr>
          <p:cNvSpPr/>
          <p:nvPr userDrawn="1"/>
        </p:nvSpPr>
        <p:spPr>
          <a:xfrm>
            <a:off x="0" y="766619"/>
            <a:ext cx="11767128" cy="6091380"/>
          </a:xfrm>
          <a:prstGeom prst="rect">
            <a:avLst/>
          </a:prstGeom>
          <a:solidFill>
            <a:srgbClr val="E7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32D366E-339C-41FE-A4FA-D1EE0ABCE5E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C78395E-41F9-4427-BC3E-43FC4B01A6F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128CD8F5-D088-4153-9087-42494F81C13C}"/>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DE2B941-586C-4AD2-94F7-E2515222EF0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EFD1460D-69B1-4FE3-A494-6E808CF369E8}"/>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327A705-8678-45CE-BC0C-3E87750BD1BE}"/>
              </a:ext>
            </a:extLst>
          </p:cNvPr>
          <p:cNvSpPr>
            <a:spLocks noGrp="1"/>
          </p:cNvSpPr>
          <p:nvPr>
            <p:ph type="dt" sz="half" idx="10"/>
          </p:nvPr>
        </p:nvSpPr>
        <p:spPr/>
        <p:txBody>
          <a:bodyPr/>
          <a:lstStyle/>
          <a:p>
            <a:fld id="{697BFC92-22EE-47C0-8AD7-4CB59FF8C155}" type="datetimeFigureOut">
              <a:rPr lang="en-US" smtClean="0"/>
              <a:t>12/05/2022</a:t>
            </a:fld>
            <a:endParaRPr lang="en-US" dirty="0"/>
          </a:p>
        </p:txBody>
      </p:sp>
      <p:sp>
        <p:nvSpPr>
          <p:cNvPr id="8" name="Footer Placeholder 7">
            <a:extLst>
              <a:ext uri="{FF2B5EF4-FFF2-40B4-BE49-F238E27FC236}">
                <a16:creationId xmlns:a16="http://schemas.microsoft.com/office/drawing/2014/main" id="{53C3BFD5-F1F2-46CF-83A7-8F99200C74A2}"/>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75223612-BF48-4612-8E2D-1835C440DDB1}"/>
              </a:ext>
            </a:extLst>
          </p:cNvPr>
          <p:cNvSpPr>
            <a:spLocks noGrp="1"/>
          </p:cNvSpPr>
          <p:nvPr>
            <p:ph type="sldNum" sz="quarter" idx="12"/>
          </p:nvPr>
        </p:nvSpPr>
        <p:spPr/>
        <p:txBody>
          <a:bodyPr/>
          <a:lstStyle/>
          <a:p>
            <a:fld id="{085F4E92-22E6-4BEA-B249-89DEC5AB780C}" type="slidenum">
              <a:rPr lang="en-US" smtClean="0"/>
              <a:t>‹#›</a:t>
            </a:fld>
            <a:endParaRPr lang="en-US" dirty="0"/>
          </a:p>
        </p:txBody>
      </p:sp>
    </p:spTree>
    <p:extLst>
      <p:ext uri="{BB962C8B-B14F-4D97-AF65-F5344CB8AC3E}">
        <p14:creationId xmlns:p14="http://schemas.microsoft.com/office/powerpoint/2010/main" val="7258681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30E70F6-EFA2-4AAC-A61C-A51A53C142AF}"/>
              </a:ext>
            </a:extLst>
          </p:cNvPr>
          <p:cNvSpPr/>
          <p:nvPr userDrawn="1"/>
        </p:nvSpPr>
        <p:spPr>
          <a:xfrm>
            <a:off x="10224654" y="766620"/>
            <a:ext cx="1967345" cy="6091380"/>
          </a:xfrm>
          <a:prstGeom prst="rect">
            <a:avLst/>
          </a:prstGeom>
          <a:solidFill>
            <a:srgbClr val="3045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C46A9673-027D-426B-98E4-F5FC25185D19}"/>
              </a:ext>
            </a:extLst>
          </p:cNvPr>
          <p:cNvSpPr/>
          <p:nvPr userDrawn="1"/>
        </p:nvSpPr>
        <p:spPr>
          <a:xfrm>
            <a:off x="0" y="766619"/>
            <a:ext cx="11767128" cy="6091380"/>
          </a:xfrm>
          <a:prstGeom prst="rect">
            <a:avLst/>
          </a:prstGeom>
          <a:solidFill>
            <a:srgbClr val="E7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1F59575-07ED-4AA1-BC5D-F8DB6E9BB68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A790EDB-483F-4480-90CA-37044E4462DB}"/>
              </a:ext>
            </a:extLst>
          </p:cNvPr>
          <p:cNvSpPr>
            <a:spLocks noGrp="1"/>
          </p:cNvSpPr>
          <p:nvPr>
            <p:ph type="dt" sz="half" idx="10"/>
          </p:nvPr>
        </p:nvSpPr>
        <p:spPr/>
        <p:txBody>
          <a:bodyPr/>
          <a:lstStyle/>
          <a:p>
            <a:fld id="{697BFC92-22EE-47C0-8AD7-4CB59FF8C155}" type="datetimeFigureOut">
              <a:rPr lang="en-US" smtClean="0"/>
              <a:t>12/05/2022</a:t>
            </a:fld>
            <a:endParaRPr lang="en-US" dirty="0"/>
          </a:p>
        </p:txBody>
      </p:sp>
      <p:sp>
        <p:nvSpPr>
          <p:cNvPr id="4" name="Footer Placeholder 3">
            <a:extLst>
              <a:ext uri="{FF2B5EF4-FFF2-40B4-BE49-F238E27FC236}">
                <a16:creationId xmlns:a16="http://schemas.microsoft.com/office/drawing/2014/main" id="{16A86AC5-A0A0-4C4E-B6EA-0651136EF744}"/>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4BFA4BB3-48CC-47D0-8EF7-41AE95666809}"/>
              </a:ext>
            </a:extLst>
          </p:cNvPr>
          <p:cNvSpPr>
            <a:spLocks noGrp="1"/>
          </p:cNvSpPr>
          <p:nvPr>
            <p:ph type="sldNum" sz="quarter" idx="12"/>
          </p:nvPr>
        </p:nvSpPr>
        <p:spPr/>
        <p:txBody>
          <a:bodyPr/>
          <a:lstStyle/>
          <a:p>
            <a:fld id="{085F4E92-22E6-4BEA-B249-89DEC5AB780C}" type="slidenum">
              <a:rPr lang="en-US" smtClean="0"/>
              <a:t>‹#›</a:t>
            </a:fld>
            <a:endParaRPr lang="en-US" dirty="0"/>
          </a:p>
        </p:txBody>
      </p:sp>
    </p:spTree>
    <p:extLst>
      <p:ext uri="{BB962C8B-B14F-4D97-AF65-F5344CB8AC3E}">
        <p14:creationId xmlns:p14="http://schemas.microsoft.com/office/powerpoint/2010/main" val="14177606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5268CEA-84BB-4286-9411-688D10975F51}"/>
              </a:ext>
            </a:extLst>
          </p:cNvPr>
          <p:cNvSpPr/>
          <p:nvPr userDrawn="1"/>
        </p:nvSpPr>
        <p:spPr>
          <a:xfrm>
            <a:off x="10224654" y="766620"/>
            <a:ext cx="1967345" cy="6091380"/>
          </a:xfrm>
          <a:prstGeom prst="rect">
            <a:avLst/>
          </a:prstGeom>
          <a:solidFill>
            <a:srgbClr val="3045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341363A6-FE49-4027-9D38-D4BEAE5C750B}"/>
              </a:ext>
            </a:extLst>
          </p:cNvPr>
          <p:cNvSpPr/>
          <p:nvPr userDrawn="1"/>
        </p:nvSpPr>
        <p:spPr>
          <a:xfrm>
            <a:off x="0" y="766619"/>
            <a:ext cx="11767128" cy="6091380"/>
          </a:xfrm>
          <a:prstGeom prst="rect">
            <a:avLst/>
          </a:prstGeom>
          <a:solidFill>
            <a:srgbClr val="E7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Date Placeholder 1">
            <a:extLst>
              <a:ext uri="{FF2B5EF4-FFF2-40B4-BE49-F238E27FC236}">
                <a16:creationId xmlns:a16="http://schemas.microsoft.com/office/drawing/2014/main" id="{5F46B7DB-A363-4223-A3AD-07DFA059197B}"/>
              </a:ext>
            </a:extLst>
          </p:cNvPr>
          <p:cNvSpPr>
            <a:spLocks noGrp="1"/>
          </p:cNvSpPr>
          <p:nvPr>
            <p:ph type="dt" sz="half" idx="10"/>
          </p:nvPr>
        </p:nvSpPr>
        <p:spPr/>
        <p:txBody>
          <a:bodyPr/>
          <a:lstStyle/>
          <a:p>
            <a:fld id="{697BFC92-22EE-47C0-8AD7-4CB59FF8C155}" type="datetimeFigureOut">
              <a:rPr lang="en-US" smtClean="0"/>
              <a:t>12/05/2022</a:t>
            </a:fld>
            <a:endParaRPr lang="en-US" dirty="0"/>
          </a:p>
        </p:txBody>
      </p:sp>
      <p:sp>
        <p:nvSpPr>
          <p:cNvPr id="3" name="Footer Placeholder 2">
            <a:extLst>
              <a:ext uri="{FF2B5EF4-FFF2-40B4-BE49-F238E27FC236}">
                <a16:creationId xmlns:a16="http://schemas.microsoft.com/office/drawing/2014/main" id="{84F30517-1B56-4FFD-9048-828E4E1D049D}"/>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07B3980D-12F7-47B3-BDB7-729518CA3473}"/>
              </a:ext>
            </a:extLst>
          </p:cNvPr>
          <p:cNvSpPr>
            <a:spLocks noGrp="1"/>
          </p:cNvSpPr>
          <p:nvPr>
            <p:ph type="sldNum" sz="quarter" idx="12"/>
          </p:nvPr>
        </p:nvSpPr>
        <p:spPr/>
        <p:txBody>
          <a:bodyPr/>
          <a:lstStyle/>
          <a:p>
            <a:fld id="{085F4E92-22E6-4BEA-B249-89DEC5AB780C}" type="slidenum">
              <a:rPr lang="en-US" smtClean="0"/>
              <a:t>‹#›</a:t>
            </a:fld>
            <a:endParaRPr lang="en-US" dirty="0"/>
          </a:p>
        </p:txBody>
      </p:sp>
    </p:spTree>
    <p:extLst>
      <p:ext uri="{BB962C8B-B14F-4D97-AF65-F5344CB8AC3E}">
        <p14:creationId xmlns:p14="http://schemas.microsoft.com/office/powerpoint/2010/main" val="27299833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9F612B3-7EAB-4BF7-9BF8-66074E0EA541}"/>
              </a:ext>
            </a:extLst>
          </p:cNvPr>
          <p:cNvSpPr/>
          <p:nvPr userDrawn="1"/>
        </p:nvSpPr>
        <p:spPr>
          <a:xfrm>
            <a:off x="10224654" y="766620"/>
            <a:ext cx="1967345" cy="6091380"/>
          </a:xfrm>
          <a:prstGeom prst="rect">
            <a:avLst/>
          </a:prstGeom>
          <a:solidFill>
            <a:srgbClr val="3045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F9F3549B-7BBD-4612-99CE-A4AC7C1F0B56}"/>
              </a:ext>
            </a:extLst>
          </p:cNvPr>
          <p:cNvSpPr/>
          <p:nvPr userDrawn="1"/>
        </p:nvSpPr>
        <p:spPr>
          <a:xfrm>
            <a:off x="0" y="766619"/>
            <a:ext cx="11767128" cy="6091380"/>
          </a:xfrm>
          <a:prstGeom prst="rect">
            <a:avLst/>
          </a:prstGeom>
          <a:solidFill>
            <a:srgbClr val="E7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3BC5345-3085-45E6-98E5-C38F909682A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4AF92C-2DEE-4CBF-91F3-0B7AD63959C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C27B01F-576E-485F-992D-687F8B104BD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938D87A-3EFA-440D-89E7-08C5B57DB66F}"/>
              </a:ext>
            </a:extLst>
          </p:cNvPr>
          <p:cNvSpPr>
            <a:spLocks noGrp="1"/>
          </p:cNvSpPr>
          <p:nvPr>
            <p:ph type="dt" sz="half" idx="10"/>
          </p:nvPr>
        </p:nvSpPr>
        <p:spPr/>
        <p:txBody>
          <a:bodyPr/>
          <a:lstStyle/>
          <a:p>
            <a:fld id="{697BFC92-22EE-47C0-8AD7-4CB59FF8C155}" type="datetimeFigureOut">
              <a:rPr lang="en-US" smtClean="0"/>
              <a:t>12/05/2022</a:t>
            </a:fld>
            <a:endParaRPr lang="en-US" dirty="0"/>
          </a:p>
        </p:txBody>
      </p:sp>
      <p:sp>
        <p:nvSpPr>
          <p:cNvPr id="6" name="Footer Placeholder 5">
            <a:extLst>
              <a:ext uri="{FF2B5EF4-FFF2-40B4-BE49-F238E27FC236}">
                <a16:creationId xmlns:a16="http://schemas.microsoft.com/office/drawing/2014/main" id="{55DFFED6-268E-4CA5-899F-131A16181B78}"/>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B0D1DE30-404D-4725-B080-45E920FF9C39}"/>
              </a:ext>
            </a:extLst>
          </p:cNvPr>
          <p:cNvSpPr>
            <a:spLocks noGrp="1"/>
          </p:cNvSpPr>
          <p:nvPr>
            <p:ph type="sldNum" sz="quarter" idx="12"/>
          </p:nvPr>
        </p:nvSpPr>
        <p:spPr/>
        <p:txBody>
          <a:bodyPr/>
          <a:lstStyle/>
          <a:p>
            <a:fld id="{085F4E92-22E6-4BEA-B249-89DEC5AB780C}" type="slidenum">
              <a:rPr lang="en-US" smtClean="0"/>
              <a:t>‹#›</a:t>
            </a:fld>
            <a:endParaRPr lang="en-US" dirty="0"/>
          </a:p>
        </p:txBody>
      </p:sp>
    </p:spTree>
    <p:extLst>
      <p:ext uri="{BB962C8B-B14F-4D97-AF65-F5344CB8AC3E}">
        <p14:creationId xmlns:p14="http://schemas.microsoft.com/office/powerpoint/2010/main" val="8066615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80D95E8-7514-45C5-A7CD-EAB3F0EA4A9F}"/>
              </a:ext>
            </a:extLst>
          </p:cNvPr>
          <p:cNvSpPr/>
          <p:nvPr userDrawn="1"/>
        </p:nvSpPr>
        <p:spPr>
          <a:xfrm>
            <a:off x="10224654" y="766620"/>
            <a:ext cx="1967345" cy="6091380"/>
          </a:xfrm>
          <a:prstGeom prst="rect">
            <a:avLst/>
          </a:prstGeom>
          <a:solidFill>
            <a:srgbClr val="3045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B1665A61-BA69-43BD-B06B-2A59883B995D}"/>
              </a:ext>
            </a:extLst>
          </p:cNvPr>
          <p:cNvSpPr/>
          <p:nvPr userDrawn="1"/>
        </p:nvSpPr>
        <p:spPr>
          <a:xfrm>
            <a:off x="0" y="766619"/>
            <a:ext cx="11767128" cy="6091380"/>
          </a:xfrm>
          <a:prstGeom prst="rect">
            <a:avLst/>
          </a:prstGeom>
          <a:solidFill>
            <a:srgbClr val="E7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A8E742B-14C5-451D-9DBE-41630356920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8F27443-AC7B-4C01-A226-1959018D11F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a:extLst>
              <a:ext uri="{FF2B5EF4-FFF2-40B4-BE49-F238E27FC236}">
                <a16:creationId xmlns:a16="http://schemas.microsoft.com/office/drawing/2014/main" id="{D14DE79F-6182-4443-AEBD-0162E9E9611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C3D5A7C-FABD-4F9D-888C-434BFF3A8A5E}"/>
              </a:ext>
            </a:extLst>
          </p:cNvPr>
          <p:cNvSpPr>
            <a:spLocks noGrp="1"/>
          </p:cNvSpPr>
          <p:nvPr>
            <p:ph type="dt" sz="half" idx="10"/>
          </p:nvPr>
        </p:nvSpPr>
        <p:spPr/>
        <p:txBody>
          <a:bodyPr/>
          <a:lstStyle/>
          <a:p>
            <a:fld id="{697BFC92-22EE-47C0-8AD7-4CB59FF8C155}" type="datetimeFigureOut">
              <a:rPr lang="en-US" smtClean="0"/>
              <a:t>12/05/2022</a:t>
            </a:fld>
            <a:endParaRPr lang="en-US" dirty="0"/>
          </a:p>
        </p:txBody>
      </p:sp>
      <p:sp>
        <p:nvSpPr>
          <p:cNvPr id="6" name="Footer Placeholder 5">
            <a:extLst>
              <a:ext uri="{FF2B5EF4-FFF2-40B4-BE49-F238E27FC236}">
                <a16:creationId xmlns:a16="http://schemas.microsoft.com/office/drawing/2014/main" id="{85847998-A515-444A-A13E-8178471C3592}"/>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73A9F67B-F429-4A42-BA70-CE0F6EDC2CD8}"/>
              </a:ext>
            </a:extLst>
          </p:cNvPr>
          <p:cNvSpPr>
            <a:spLocks noGrp="1"/>
          </p:cNvSpPr>
          <p:nvPr>
            <p:ph type="sldNum" sz="quarter" idx="12"/>
          </p:nvPr>
        </p:nvSpPr>
        <p:spPr/>
        <p:txBody>
          <a:bodyPr/>
          <a:lstStyle/>
          <a:p>
            <a:fld id="{085F4E92-22E6-4BEA-B249-89DEC5AB780C}" type="slidenum">
              <a:rPr lang="en-US" smtClean="0"/>
              <a:t>‹#›</a:t>
            </a:fld>
            <a:endParaRPr lang="en-US" dirty="0"/>
          </a:p>
        </p:txBody>
      </p:sp>
    </p:spTree>
    <p:extLst>
      <p:ext uri="{BB962C8B-B14F-4D97-AF65-F5344CB8AC3E}">
        <p14:creationId xmlns:p14="http://schemas.microsoft.com/office/powerpoint/2010/main" val="29875574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DEE3AA59-AE31-4F94-A1B4-0E12847DFBA3}"/>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10095344" y="1"/>
            <a:ext cx="2096655" cy="697618"/>
          </a:xfrm>
          <a:prstGeom prst="rect">
            <a:avLst/>
          </a:prstGeom>
        </p:spPr>
      </p:pic>
      <p:sp>
        <p:nvSpPr>
          <p:cNvPr id="2" name="Title Placeholder 1">
            <a:extLst>
              <a:ext uri="{FF2B5EF4-FFF2-40B4-BE49-F238E27FC236}">
                <a16:creationId xmlns:a16="http://schemas.microsoft.com/office/drawing/2014/main" id="{8E64B762-714F-4901-B308-7924959D184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B3D2074-B4B3-42C0-80D8-975D6E0D742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7B90874-EDB2-40A7-8A32-E645D9249D0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97BFC92-22EE-47C0-8AD7-4CB59FF8C155}" type="datetimeFigureOut">
              <a:rPr lang="en-US" smtClean="0"/>
              <a:t>12/05/2022</a:t>
            </a:fld>
            <a:endParaRPr lang="en-US" dirty="0"/>
          </a:p>
        </p:txBody>
      </p:sp>
      <p:sp>
        <p:nvSpPr>
          <p:cNvPr id="5" name="Footer Placeholder 4">
            <a:extLst>
              <a:ext uri="{FF2B5EF4-FFF2-40B4-BE49-F238E27FC236}">
                <a16:creationId xmlns:a16="http://schemas.microsoft.com/office/drawing/2014/main" id="{8E0D124F-0C1F-4942-B512-A6E96F77B4B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244EEA07-3836-4826-8B3F-F744A679DF8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85F4E92-22E6-4BEA-B249-89DEC5AB780C}" type="slidenum">
              <a:rPr lang="en-US" smtClean="0"/>
              <a:t>‹#›</a:t>
            </a:fld>
            <a:endParaRPr lang="en-US" dirty="0"/>
          </a:p>
        </p:txBody>
      </p:sp>
    </p:spTree>
    <p:extLst>
      <p:ext uri="{BB962C8B-B14F-4D97-AF65-F5344CB8AC3E}">
        <p14:creationId xmlns:p14="http://schemas.microsoft.com/office/powerpoint/2010/main" val="288224647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openxmlformats.org/officeDocument/2006/relationships/image" Target="../media/image20.jpg"/></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5.xml"/><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jpg"/></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5.xml"/><Relationship Id="rId5" Type="http://schemas.openxmlformats.org/officeDocument/2006/relationships/image" Target="../media/image28.png"/><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fif"/><Relationship Id="rId2" Type="http://schemas.openxmlformats.org/officeDocument/2006/relationships/notesSlide" Target="../notesSlides/notesSlide2.xml"/><Relationship Id="rId1" Type="http://schemas.openxmlformats.org/officeDocument/2006/relationships/slideLayout" Target="../slideLayouts/slideLayout5.xml"/><Relationship Id="rId5" Type="http://schemas.openxmlformats.org/officeDocument/2006/relationships/image" Target="../media/image4.emf"/><Relationship Id="rId4" Type="http://schemas.openxmlformats.org/officeDocument/2006/relationships/image" Target="../media/image3.jp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7" Type="http://schemas.openxmlformats.org/officeDocument/2006/relationships/image" Target="../media/image11.png"/><Relationship Id="rId2" Type="http://schemas.openxmlformats.org/officeDocument/2006/relationships/slideLayout" Target="../slideLayouts/slideLayout4.xml"/><Relationship Id="rId1" Type="http://schemas.openxmlformats.org/officeDocument/2006/relationships/vmlDrawing" Target="../drawings/vmlDrawing1.vml"/><Relationship Id="rId6" Type="http://schemas.openxmlformats.org/officeDocument/2006/relationships/image" Target="../media/image10.png"/><Relationship Id="rId5" Type="http://schemas.openxmlformats.org/officeDocument/2006/relationships/image" Target="../media/image9.emf"/><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10" Type="http://schemas.openxmlformats.org/officeDocument/2006/relationships/image" Target="../media/image18.png"/><Relationship Id="rId4" Type="http://schemas.openxmlformats.org/officeDocument/2006/relationships/diagramLayout" Target="../diagrams/layout1.xml"/><Relationship Id="rId9"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01BD35-5890-418E-975A-1159BE393450}"/>
              </a:ext>
            </a:extLst>
          </p:cNvPr>
          <p:cNvSpPr>
            <a:spLocks noGrp="1"/>
          </p:cNvSpPr>
          <p:nvPr>
            <p:ph type="ctrTitle"/>
          </p:nvPr>
        </p:nvSpPr>
        <p:spPr>
          <a:xfrm>
            <a:off x="1259633" y="1162119"/>
            <a:ext cx="9408367" cy="2387600"/>
          </a:xfrm>
        </p:spPr>
        <p:txBody>
          <a:bodyPr>
            <a:noAutofit/>
          </a:bodyPr>
          <a:lstStyle/>
          <a:p>
            <a:r>
              <a:rPr lang="el-GR" sz="3600" dirty="0">
                <a:latin typeface="Times New Roman" panose="02020603050405020304" pitchFamily="18" charset="0"/>
              </a:rPr>
              <a:t>Μελέτη, Σχεδίαση και Ανάπτυξη Εφαρμογής Λογισμικού για τον Έλεγχο Εισόδου Υπαλλήλων στο Χώρο Εργασίας τους με Βάση μια Ετικέτα </a:t>
            </a:r>
            <a:r>
              <a:rPr lang="en-US" sz="3600" dirty="0">
                <a:latin typeface="Times New Roman" panose="02020603050405020304" pitchFamily="18" charset="0"/>
              </a:rPr>
              <a:t>RFID </a:t>
            </a:r>
            <a:r>
              <a:rPr lang="el-GR" sz="3600" dirty="0">
                <a:latin typeface="Times New Roman" panose="02020603050405020304" pitchFamily="18" charset="0"/>
              </a:rPr>
              <a:t>και την Αναγνώριση του Προσώπου τους</a:t>
            </a:r>
            <a:endParaRPr lang="en-US" sz="3600" dirty="0">
              <a:latin typeface="Times New Roman" panose="02020603050405020304" pitchFamily="18" charset="0"/>
            </a:endParaRPr>
          </a:p>
        </p:txBody>
      </p:sp>
      <p:sp>
        <p:nvSpPr>
          <p:cNvPr id="3" name="Subtitle 2">
            <a:extLst>
              <a:ext uri="{FF2B5EF4-FFF2-40B4-BE49-F238E27FC236}">
                <a16:creationId xmlns:a16="http://schemas.microsoft.com/office/drawing/2014/main" id="{CCE0250E-76BD-45E3-9154-6A6448D5A311}"/>
              </a:ext>
            </a:extLst>
          </p:cNvPr>
          <p:cNvSpPr>
            <a:spLocks noGrp="1"/>
          </p:cNvSpPr>
          <p:nvPr>
            <p:ph type="subTitle" idx="1"/>
          </p:nvPr>
        </p:nvSpPr>
        <p:spPr>
          <a:xfrm>
            <a:off x="1524000" y="4397165"/>
            <a:ext cx="9144000" cy="2387600"/>
          </a:xfrm>
        </p:spPr>
        <p:txBody>
          <a:bodyPr>
            <a:normAutofit fontScale="92500"/>
          </a:bodyPr>
          <a:lstStyle/>
          <a:p>
            <a:r>
              <a:rPr lang="el-GR" sz="2800" dirty="0">
                <a:latin typeface="Times New Roman" panose="02020603050405020304" pitchFamily="18" charset="0"/>
              </a:rPr>
              <a:t>Παναγιώτης Σκλίδας, 4360</a:t>
            </a:r>
            <a:endParaRPr lang="en-US" sz="2800" dirty="0">
              <a:latin typeface="Times New Roman" panose="02020603050405020304" pitchFamily="18" charset="0"/>
            </a:endParaRPr>
          </a:p>
          <a:p>
            <a:r>
              <a:rPr lang="el-GR" sz="2800" dirty="0">
                <a:latin typeface="Times New Roman" panose="02020603050405020304" pitchFamily="18" charset="0"/>
              </a:rPr>
              <a:t>Επιβλέπων Καθηγητής: Θεόδωρος Παχίδης, Αναπλ. Καθηγητής</a:t>
            </a:r>
          </a:p>
          <a:p>
            <a:endParaRPr lang="el-GR" sz="2800" dirty="0">
              <a:latin typeface="Times New Roman" panose="02020603050405020304" pitchFamily="18" charset="0"/>
            </a:endParaRPr>
          </a:p>
          <a:p>
            <a:r>
              <a:rPr lang="el-GR" sz="2800" dirty="0">
                <a:latin typeface="Times New Roman" panose="02020603050405020304" pitchFamily="18" charset="0"/>
              </a:rPr>
              <a:t>ΚΑΒΑΛΑ</a:t>
            </a:r>
          </a:p>
          <a:p>
            <a:r>
              <a:rPr lang="el-GR" sz="2800" dirty="0">
                <a:latin typeface="Times New Roman" panose="02020603050405020304" pitchFamily="18" charset="0"/>
              </a:rPr>
              <a:t>Δεκέμβριος 2022</a:t>
            </a:r>
            <a:endParaRPr lang="en-US" sz="2800" dirty="0">
              <a:latin typeface="Times New Roman" panose="02020603050405020304" pitchFamily="18" charset="0"/>
            </a:endParaRPr>
          </a:p>
        </p:txBody>
      </p:sp>
    </p:spTree>
    <p:extLst>
      <p:ext uri="{BB962C8B-B14F-4D97-AF65-F5344CB8AC3E}">
        <p14:creationId xmlns:p14="http://schemas.microsoft.com/office/powerpoint/2010/main" val="15617985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9C8AB3-519C-4629-90B8-8A1018482C38}"/>
              </a:ext>
            </a:extLst>
          </p:cNvPr>
          <p:cNvSpPr>
            <a:spLocks noGrp="1"/>
          </p:cNvSpPr>
          <p:nvPr>
            <p:ph type="title"/>
          </p:nvPr>
        </p:nvSpPr>
        <p:spPr/>
        <p:txBody>
          <a:bodyPr/>
          <a:lstStyle/>
          <a:p>
            <a:r>
              <a:rPr lang="el-GR" dirty="0"/>
              <a:t>Ανάγνωση καρτών</a:t>
            </a:r>
            <a:endParaRPr lang="en-US" dirty="0"/>
          </a:p>
        </p:txBody>
      </p:sp>
      <p:sp>
        <p:nvSpPr>
          <p:cNvPr id="4" name="Text Placeholder 3">
            <a:extLst>
              <a:ext uri="{FF2B5EF4-FFF2-40B4-BE49-F238E27FC236}">
                <a16:creationId xmlns:a16="http://schemas.microsoft.com/office/drawing/2014/main" id="{263B1548-F78A-45A2-BF77-ACCEA6C897E9}"/>
              </a:ext>
            </a:extLst>
          </p:cNvPr>
          <p:cNvSpPr>
            <a:spLocks noGrp="1"/>
          </p:cNvSpPr>
          <p:nvPr>
            <p:ph type="body" idx="1"/>
          </p:nvPr>
        </p:nvSpPr>
        <p:spPr/>
        <p:txBody>
          <a:bodyPr/>
          <a:lstStyle/>
          <a:p>
            <a:pPr algn="ctr"/>
            <a:r>
              <a:rPr lang="el-GR" dirty="0"/>
              <a:t>Σχήμα 3</a:t>
            </a:r>
            <a:endParaRPr lang="en-US" dirty="0"/>
          </a:p>
        </p:txBody>
      </p:sp>
      <p:pic>
        <p:nvPicPr>
          <p:cNvPr id="9" name="Content Placeholder 8">
            <a:extLst>
              <a:ext uri="{FF2B5EF4-FFF2-40B4-BE49-F238E27FC236}">
                <a16:creationId xmlns:a16="http://schemas.microsoft.com/office/drawing/2014/main" id="{7D96E565-BC14-4285-8221-E3BEF66C6994}"/>
              </a:ext>
            </a:extLst>
          </p:cNvPr>
          <p:cNvPicPr>
            <a:picLocks noGrp="1" noChangeAspect="1"/>
          </p:cNvPicPr>
          <p:nvPr>
            <p:ph sz="half" idx="2"/>
          </p:nvPr>
        </p:nvPicPr>
        <p:blipFill rotWithShape="1">
          <a:blip r:embed="rId3">
            <a:extLst>
              <a:ext uri="{28A0092B-C50C-407E-A947-70E740481C1C}">
                <a14:useLocalDpi xmlns:a14="http://schemas.microsoft.com/office/drawing/2010/main" val="0"/>
              </a:ext>
            </a:extLst>
          </a:blip>
          <a:srcRect l="13285"/>
          <a:stretch/>
        </p:blipFill>
        <p:spPr>
          <a:xfrm rot="5400000">
            <a:off x="1927611" y="2905197"/>
            <a:ext cx="3522393" cy="3046543"/>
          </a:xfrm>
        </p:spPr>
      </p:pic>
      <p:sp>
        <p:nvSpPr>
          <p:cNvPr id="6" name="Text Placeholder 5">
            <a:extLst>
              <a:ext uri="{FF2B5EF4-FFF2-40B4-BE49-F238E27FC236}">
                <a16:creationId xmlns:a16="http://schemas.microsoft.com/office/drawing/2014/main" id="{23B6081C-B171-40CB-8375-91424E49B791}"/>
              </a:ext>
            </a:extLst>
          </p:cNvPr>
          <p:cNvSpPr>
            <a:spLocks noGrp="1"/>
          </p:cNvSpPr>
          <p:nvPr>
            <p:ph type="body" sz="quarter" idx="3"/>
          </p:nvPr>
        </p:nvSpPr>
        <p:spPr/>
        <p:txBody>
          <a:bodyPr/>
          <a:lstStyle/>
          <a:p>
            <a:pPr algn="ctr"/>
            <a:r>
              <a:rPr lang="el-GR" dirty="0"/>
              <a:t>Σχήμα 4</a:t>
            </a:r>
            <a:endParaRPr lang="en-US" dirty="0"/>
          </a:p>
        </p:txBody>
      </p:sp>
      <p:pic>
        <p:nvPicPr>
          <p:cNvPr id="11" name="Content Placeholder 10">
            <a:extLst>
              <a:ext uri="{FF2B5EF4-FFF2-40B4-BE49-F238E27FC236}">
                <a16:creationId xmlns:a16="http://schemas.microsoft.com/office/drawing/2014/main" id="{1C2977AF-2F38-43FA-9875-8AA0BA2C8342}"/>
              </a:ext>
            </a:extLst>
          </p:cNvPr>
          <p:cNvPicPr>
            <a:picLocks noGrp="1" noChangeAspect="1"/>
          </p:cNvPicPr>
          <p:nvPr>
            <p:ph sz="quarter" idx="4"/>
          </p:nvPr>
        </p:nvPicPr>
        <p:blipFill>
          <a:blip r:embed="rId4">
            <a:extLst>
              <a:ext uri="{28A0092B-C50C-407E-A947-70E740481C1C}">
                <a14:useLocalDpi xmlns:a14="http://schemas.microsoft.com/office/drawing/2010/main" val="0"/>
              </a:ext>
            </a:extLst>
          </a:blip>
          <a:stretch>
            <a:fillRect/>
          </a:stretch>
        </p:blipFill>
        <p:spPr>
          <a:xfrm rot="5400000">
            <a:off x="7067974" y="3112953"/>
            <a:ext cx="3516062" cy="2634866"/>
          </a:xfrm>
        </p:spPr>
      </p:pic>
    </p:spTree>
    <p:extLst>
      <p:ext uri="{BB962C8B-B14F-4D97-AF65-F5344CB8AC3E}">
        <p14:creationId xmlns:p14="http://schemas.microsoft.com/office/powerpoint/2010/main" val="1667515065"/>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4823FF-E362-470E-8367-2A56875E8918}"/>
              </a:ext>
            </a:extLst>
          </p:cNvPr>
          <p:cNvSpPr>
            <a:spLocks noGrp="1"/>
          </p:cNvSpPr>
          <p:nvPr>
            <p:ph type="title"/>
          </p:nvPr>
        </p:nvSpPr>
        <p:spPr/>
        <p:txBody>
          <a:bodyPr/>
          <a:lstStyle/>
          <a:p>
            <a:r>
              <a:rPr lang="el-GR" dirty="0"/>
              <a:t>Αναγνώριση προσώπου (Μέρος Α’)</a:t>
            </a:r>
            <a:endParaRPr lang="en-US" dirty="0"/>
          </a:p>
        </p:txBody>
      </p:sp>
      <p:sp>
        <p:nvSpPr>
          <p:cNvPr id="5" name="Text Placeholder 4">
            <a:extLst>
              <a:ext uri="{FF2B5EF4-FFF2-40B4-BE49-F238E27FC236}">
                <a16:creationId xmlns:a16="http://schemas.microsoft.com/office/drawing/2014/main" id="{3DB2C5BD-EC0C-4CB6-B072-1EFDA1D093B3}"/>
              </a:ext>
            </a:extLst>
          </p:cNvPr>
          <p:cNvSpPr>
            <a:spLocks noGrp="1"/>
          </p:cNvSpPr>
          <p:nvPr>
            <p:ph type="body" idx="1"/>
          </p:nvPr>
        </p:nvSpPr>
        <p:spPr>
          <a:xfrm>
            <a:off x="462597" y="1737361"/>
            <a:ext cx="5157787" cy="823912"/>
          </a:xfrm>
        </p:spPr>
        <p:txBody>
          <a:bodyPr/>
          <a:lstStyle/>
          <a:p>
            <a:pPr algn="ctr"/>
            <a:r>
              <a:rPr lang="el-GR" dirty="0"/>
              <a:t>Σχήμα 5</a:t>
            </a:r>
            <a:endParaRPr lang="en-US" dirty="0"/>
          </a:p>
        </p:txBody>
      </p:sp>
      <p:pic>
        <p:nvPicPr>
          <p:cNvPr id="11" name="Content Placeholder 10">
            <a:extLst>
              <a:ext uri="{FF2B5EF4-FFF2-40B4-BE49-F238E27FC236}">
                <a16:creationId xmlns:a16="http://schemas.microsoft.com/office/drawing/2014/main" id="{0FB6E08C-C74A-4123-AE2F-4004D1E6A37E}"/>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179342" y="2910430"/>
            <a:ext cx="5724296" cy="1821366"/>
          </a:xfrm>
        </p:spPr>
      </p:pic>
      <p:sp>
        <p:nvSpPr>
          <p:cNvPr id="8" name="Text Placeholder 7">
            <a:extLst>
              <a:ext uri="{FF2B5EF4-FFF2-40B4-BE49-F238E27FC236}">
                <a16:creationId xmlns:a16="http://schemas.microsoft.com/office/drawing/2014/main" id="{1E170C91-E74C-4A83-AEB5-3D8670A7D053}"/>
              </a:ext>
            </a:extLst>
          </p:cNvPr>
          <p:cNvSpPr>
            <a:spLocks noGrp="1"/>
          </p:cNvSpPr>
          <p:nvPr>
            <p:ph type="body" sz="quarter" idx="3"/>
          </p:nvPr>
        </p:nvSpPr>
        <p:spPr>
          <a:xfrm>
            <a:off x="6268128" y="1690688"/>
            <a:ext cx="5183188" cy="823912"/>
          </a:xfrm>
        </p:spPr>
        <p:txBody>
          <a:bodyPr/>
          <a:lstStyle/>
          <a:p>
            <a:pPr algn="ctr"/>
            <a:r>
              <a:rPr lang="el-GR" dirty="0"/>
              <a:t>Σχήμα 6</a:t>
            </a:r>
            <a:endParaRPr lang="en-US" dirty="0"/>
          </a:p>
        </p:txBody>
      </p:sp>
      <p:pic>
        <p:nvPicPr>
          <p:cNvPr id="13" name="Content Placeholder 12">
            <a:extLst>
              <a:ext uri="{FF2B5EF4-FFF2-40B4-BE49-F238E27FC236}">
                <a16:creationId xmlns:a16="http://schemas.microsoft.com/office/drawing/2014/main" id="{9908398B-4EC8-4C58-86F9-5523B37BA0F6}"/>
              </a:ext>
            </a:extLst>
          </p:cNvPr>
          <p:cNvPicPr>
            <a:picLocks noGrp="1" noChangeAspect="1"/>
          </p:cNvPicPr>
          <p:nvPr>
            <p:ph sz="quarter" idx="4"/>
          </p:nvPr>
        </p:nvPicPr>
        <p:blipFill>
          <a:blip r:embed="rId4">
            <a:extLst>
              <a:ext uri="{28A0092B-C50C-407E-A947-70E740481C1C}">
                <a14:useLocalDpi xmlns:a14="http://schemas.microsoft.com/office/drawing/2010/main" val="0"/>
              </a:ext>
            </a:extLst>
          </a:blip>
          <a:stretch>
            <a:fillRect/>
          </a:stretch>
        </p:blipFill>
        <p:spPr>
          <a:xfrm>
            <a:off x="5997575" y="2910430"/>
            <a:ext cx="5724295" cy="1821366"/>
          </a:xfrm>
        </p:spPr>
      </p:pic>
    </p:spTree>
    <p:extLst>
      <p:ext uri="{BB962C8B-B14F-4D97-AF65-F5344CB8AC3E}">
        <p14:creationId xmlns:p14="http://schemas.microsoft.com/office/powerpoint/2010/main" val="3679226563"/>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4823FF-E362-470E-8367-2A56875E8918}"/>
              </a:ext>
            </a:extLst>
          </p:cNvPr>
          <p:cNvSpPr>
            <a:spLocks noGrp="1"/>
          </p:cNvSpPr>
          <p:nvPr>
            <p:ph type="title"/>
          </p:nvPr>
        </p:nvSpPr>
        <p:spPr/>
        <p:txBody>
          <a:bodyPr/>
          <a:lstStyle/>
          <a:p>
            <a:r>
              <a:rPr lang="el-GR" dirty="0"/>
              <a:t>Αναγνώριση προσώπου (Μέρος Β’)</a:t>
            </a:r>
            <a:endParaRPr lang="en-US" dirty="0"/>
          </a:p>
        </p:txBody>
      </p:sp>
      <p:graphicFrame>
        <p:nvGraphicFramePr>
          <p:cNvPr id="11" name="Table 10">
            <a:extLst>
              <a:ext uri="{FF2B5EF4-FFF2-40B4-BE49-F238E27FC236}">
                <a16:creationId xmlns:a16="http://schemas.microsoft.com/office/drawing/2014/main" id="{29BC0FD1-929A-43F8-B666-2DC266004ACD}"/>
              </a:ext>
            </a:extLst>
          </p:cNvPr>
          <p:cNvGraphicFramePr>
            <a:graphicFrameLocks noGrp="1"/>
          </p:cNvGraphicFramePr>
          <p:nvPr>
            <p:extLst>
              <p:ext uri="{D42A27DB-BD31-4B8C-83A1-F6EECF244321}">
                <p14:modId xmlns:p14="http://schemas.microsoft.com/office/powerpoint/2010/main" val="2371629213"/>
              </p:ext>
            </p:extLst>
          </p:nvPr>
        </p:nvGraphicFramePr>
        <p:xfrm>
          <a:off x="2271394" y="1542098"/>
          <a:ext cx="7649211" cy="4802187"/>
        </p:xfrm>
        <a:graphic>
          <a:graphicData uri="http://schemas.openxmlformats.org/drawingml/2006/table">
            <a:tbl>
              <a:tblPr>
                <a:tableStyleId>{5C22544A-7EE6-4342-B048-85BDC9FD1C3A}</a:tableStyleId>
              </a:tblPr>
              <a:tblGrid>
                <a:gridCol w="2549737">
                  <a:extLst>
                    <a:ext uri="{9D8B030D-6E8A-4147-A177-3AD203B41FA5}">
                      <a16:colId xmlns:a16="http://schemas.microsoft.com/office/drawing/2014/main" val="764290799"/>
                    </a:ext>
                  </a:extLst>
                </a:gridCol>
                <a:gridCol w="2549737">
                  <a:extLst>
                    <a:ext uri="{9D8B030D-6E8A-4147-A177-3AD203B41FA5}">
                      <a16:colId xmlns:a16="http://schemas.microsoft.com/office/drawing/2014/main" val="2215267023"/>
                    </a:ext>
                  </a:extLst>
                </a:gridCol>
                <a:gridCol w="2549737">
                  <a:extLst>
                    <a:ext uri="{9D8B030D-6E8A-4147-A177-3AD203B41FA5}">
                      <a16:colId xmlns:a16="http://schemas.microsoft.com/office/drawing/2014/main" val="3577944512"/>
                    </a:ext>
                  </a:extLst>
                </a:gridCol>
              </a:tblGrid>
              <a:tr h="1600729">
                <a:tc>
                  <a:txBody>
                    <a:bodyPr/>
                    <a:lstStyle/>
                    <a:p>
                      <a:endParaRPr 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blipFill dpi="0" rotWithShape="1">
                      <a:blip r:embed="rId3">
                        <a:extLst>
                          <a:ext uri="{28A0092B-C50C-407E-A947-70E740481C1C}">
                            <a14:useLocalDpi xmlns:a14="http://schemas.microsoft.com/office/drawing/2010/main" val="0"/>
                          </a:ext>
                        </a:extLst>
                      </a:blip>
                      <a:srcRect/>
                      <a:stretch>
                        <a:fillRect/>
                      </a:stretch>
                    </a:blipFill>
                  </a:tcPr>
                </a:tc>
                <a:tc>
                  <a:txBody>
                    <a:bodyPr/>
                    <a:lstStyle/>
                    <a:p>
                      <a:endParaRPr 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blipFill dpi="0" rotWithShape="1">
                      <a:blip r:embed="rId3">
                        <a:extLst>
                          <a:ext uri="{28A0092B-C50C-407E-A947-70E740481C1C}">
                            <a14:useLocalDpi xmlns:a14="http://schemas.microsoft.com/office/drawing/2010/main" val="0"/>
                          </a:ext>
                        </a:extLst>
                      </a:blip>
                      <a:srcRect/>
                      <a:stretch>
                        <a:fillRect/>
                      </a:stretch>
                    </a:blipFill>
                  </a:tcPr>
                </a:tc>
                <a:tc>
                  <a:txBody>
                    <a:bodyPr/>
                    <a:lstStyle/>
                    <a:p>
                      <a:endParaRPr 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blipFill dpi="0" rotWithShape="1">
                      <a:blip r:embed="rId4">
                        <a:extLst>
                          <a:ext uri="{28A0092B-C50C-407E-A947-70E740481C1C}">
                            <a14:useLocalDpi xmlns:a14="http://schemas.microsoft.com/office/drawing/2010/main" val="0"/>
                          </a:ext>
                        </a:extLst>
                      </a:blip>
                      <a:srcRect/>
                      <a:stretch>
                        <a:fillRect/>
                      </a:stretch>
                    </a:blipFill>
                  </a:tcPr>
                </a:tc>
                <a:extLst>
                  <a:ext uri="{0D108BD9-81ED-4DB2-BD59-A6C34878D82A}">
                    <a16:rowId xmlns:a16="http://schemas.microsoft.com/office/drawing/2014/main" val="405076782"/>
                  </a:ext>
                </a:extLst>
              </a:tr>
              <a:tr h="1600729">
                <a:tc>
                  <a:txBody>
                    <a:bodyPr/>
                    <a:lstStyle/>
                    <a:p>
                      <a:pPr algn="ctr"/>
                      <a:r>
                        <a:rPr lang="el-GR" sz="2400" dirty="0"/>
                        <a:t>(Α)</a:t>
                      </a:r>
                      <a:endParaRPr lang="en-US" sz="24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l-GR" sz="2400" dirty="0"/>
                        <a:t>(Β)</a:t>
                      </a:r>
                      <a:endParaRPr lang="en-US" sz="24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l-GR" dirty="0"/>
                        <a:t>(</a:t>
                      </a:r>
                      <a:r>
                        <a:rPr lang="en-US" dirty="0"/>
                        <a:t>C</a:t>
                      </a:r>
                      <a:r>
                        <a:rPr lang="el-GR" dirty="0"/>
                        <a:t>)</a:t>
                      </a:r>
                      <a:endParaRPr lang="en-US" sz="24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080650357"/>
                  </a:ext>
                </a:extLst>
              </a:tr>
              <a:tr h="1600729">
                <a:tc>
                  <a:txBody>
                    <a:bodyPr/>
                    <a:lstStyle/>
                    <a:p>
                      <a:pPr algn="ctr"/>
                      <a:r>
                        <a:rPr lang="en-US" sz="2400" dirty="0"/>
                        <a:t>F5370254</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2400" dirty="0"/>
                        <a:t>distance: 0.397688</a:t>
                      </a:r>
                    </a:p>
                    <a:p>
                      <a:pPr algn="ctr"/>
                      <a:r>
                        <a:rPr lang="en-US" sz="2400" dirty="0"/>
                        <a:t>is a match: True</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2400" dirty="0"/>
                        <a:t>distance: 0.737230</a:t>
                      </a:r>
                    </a:p>
                    <a:p>
                      <a:pPr algn="ctr"/>
                      <a:r>
                        <a:rPr lang="en-US" sz="2400" dirty="0"/>
                        <a:t>is a match: False</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911119903"/>
                  </a:ext>
                </a:extLst>
              </a:tr>
            </a:tbl>
          </a:graphicData>
        </a:graphic>
      </p:graphicFrame>
      <p:pic>
        <p:nvPicPr>
          <p:cNvPr id="12" name="Picture 11">
            <a:extLst>
              <a:ext uri="{FF2B5EF4-FFF2-40B4-BE49-F238E27FC236}">
                <a16:creationId xmlns:a16="http://schemas.microsoft.com/office/drawing/2014/main" id="{4C92D0DF-5734-4F05-BA01-0DC86B042688}"/>
              </a:ext>
            </a:extLst>
          </p:cNvPr>
          <p:cNvPicPr>
            <a:picLocks noChangeAspect="1"/>
          </p:cNvPicPr>
          <p:nvPr/>
        </p:nvPicPr>
        <p:blipFill>
          <a:blip r:embed="rId5"/>
          <a:stretch>
            <a:fillRect/>
          </a:stretch>
        </p:blipFill>
        <p:spPr>
          <a:xfrm>
            <a:off x="2271394" y="1532026"/>
            <a:ext cx="7649211" cy="4822329"/>
          </a:xfrm>
          <a:prstGeom prst="rect">
            <a:avLst/>
          </a:prstGeom>
        </p:spPr>
      </p:pic>
    </p:spTree>
    <p:extLst>
      <p:ext uri="{BB962C8B-B14F-4D97-AF65-F5344CB8AC3E}">
        <p14:creationId xmlns:p14="http://schemas.microsoft.com/office/powerpoint/2010/main" val="278291489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xit" presetSubtype="0" fill="hold" nodeType="clickEffect">
                                  <p:stCondLst>
                                    <p:cond delay="0"/>
                                  </p:stCondLst>
                                  <p:childTnLst>
                                    <p:animEffect transition="out" filter="fade">
                                      <p:cBhvr>
                                        <p:cTn id="6" dur="1000"/>
                                        <p:tgtEl>
                                          <p:spTgt spid="12"/>
                                        </p:tgtEl>
                                      </p:cBhvr>
                                    </p:animEffect>
                                    <p:anim calcmode="lin" valueType="num">
                                      <p:cBhvr>
                                        <p:cTn id="7" dur="1000"/>
                                        <p:tgtEl>
                                          <p:spTgt spid="12"/>
                                        </p:tgtEl>
                                        <p:attrNameLst>
                                          <p:attrName>ppt_x</p:attrName>
                                        </p:attrNameLst>
                                      </p:cBhvr>
                                      <p:tavLst>
                                        <p:tav tm="0">
                                          <p:val>
                                            <p:strVal val="ppt_x"/>
                                          </p:val>
                                        </p:tav>
                                        <p:tav tm="100000">
                                          <p:val>
                                            <p:strVal val="ppt_x"/>
                                          </p:val>
                                        </p:tav>
                                      </p:tavLst>
                                    </p:anim>
                                    <p:anim calcmode="lin" valueType="num">
                                      <p:cBhvr>
                                        <p:cTn id="8" dur="1000"/>
                                        <p:tgtEl>
                                          <p:spTgt spid="12"/>
                                        </p:tgtEl>
                                        <p:attrNameLst>
                                          <p:attrName>ppt_y</p:attrName>
                                        </p:attrNameLst>
                                      </p:cBhvr>
                                      <p:tavLst>
                                        <p:tav tm="0">
                                          <p:val>
                                            <p:strVal val="ppt_y"/>
                                          </p:val>
                                        </p:tav>
                                        <p:tav tm="100000">
                                          <p:val>
                                            <p:strVal val="ppt_y+.1"/>
                                          </p:val>
                                        </p:tav>
                                      </p:tavLst>
                                    </p:anim>
                                    <p:set>
                                      <p:cBhvr>
                                        <p:cTn id="9" dur="1" fill="hold">
                                          <p:stCondLst>
                                            <p:cond delay="999"/>
                                          </p:stCondLst>
                                        </p:cTn>
                                        <p:tgtEl>
                                          <p:spTgt spid="12"/>
                                        </p:tgtEl>
                                        <p:attrNameLst>
                                          <p:attrName>style.visibility</p:attrName>
                                        </p:attrNameLst>
                                      </p:cBhvr>
                                      <p:to>
                                        <p:strVal val="hidden"/>
                                      </p:to>
                                    </p:set>
                                  </p:childTnLst>
                                </p:cTn>
                              </p:par>
                              <p:par>
                                <p:cTn id="10" presetID="42" presetClass="entr" presetSubtype="0" fill="hold" nodeType="with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1000"/>
                                        <p:tgtEl>
                                          <p:spTgt spid="11"/>
                                        </p:tgtEl>
                                      </p:cBhvr>
                                    </p:animEffect>
                                    <p:anim calcmode="lin" valueType="num">
                                      <p:cBhvr>
                                        <p:cTn id="13" dur="1000" fill="hold"/>
                                        <p:tgtEl>
                                          <p:spTgt spid="11"/>
                                        </p:tgtEl>
                                        <p:attrNameLst>
                                          <p:attrName>ppt_x</p:attrName>
                                        </p:attrNameLst>
                                      </p:cBhvr>
                                      <p:tavLst>
                                        <p:tav tm="0">
                                          <p:val>
                                            <p:strVal val="#ppt_x"/>
                                          </p:val>
                                        </p:tav>
                                        <p:tav tm="100000">
                                          <p:val>
                                            <p:strVal val="#ppt_x"/>
                                          </p:val>
                                        </p:tav>
                                      </p:tavLst>
                                    </p:anim>
                                    <p:anim calcmode="lin" valueType="num">
                                      <p:cBhvr>
                                        <p:cTn id="14"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1E1A0A-DB2C-46F9-99D3-88C0F196F5FC}"/>
              </a:ext>
            </a:extLst>
          </p:cNvPr>
          <p:cNvSpPr>
            <a:spLocks noGrp="1"/>
          </p:cNvSpPr>
          <p:nvPr>
            <p:ph type="title"/>
          </p:nvPr>
        </p:nvSpPr>
        <p:spPr/>
        <p:txBody>
          <a:bodyPr/>
          <a:lstStyle/>
          <a:p>
            <a:r>
              <a:rPr lang="en-US" dirty="0"/>
              <a:t>CSV</a:t>
            </a:r>
            <a:r>
              <a:rPr lang="el-GR" dirty="0"/>
              <a:t> και Παρουσίαση στατιστικών στοιχείων</a:t>
            </a:r>
            <a:endParaRPr lang="en-US" dirty="0"/>
          </a:p>
        </p:txBody>
      </p:sp>
      <p:sp>
        <p:nvSpPr>
          <p:cNvPr id="3" name="Text Placeholder 2">
            <a:extLst>
              <a:ext uri="{FF2B5EF4-FFF2-40B4-BE49-F238E27FC236}">
                <a16:creationId xmlns:a16="http://schemas.microsoft.com/office/drawing/2014/main" id="{26C199CF-5722-496B-A50C-C65170D41311}"/>
              </a:ext>
            </a:extLst>
          </p:cNvPr>
          <p:cNvSpPr>
            <a:spLocks noGrp="1"/>
          </p:cNvSpPr>
          <p:nvPr>
            <p:ph type="body" idx="1"/>
          </p:nvPr>
        </p:nvSpPr>
        <p:spPr/>
        <p:txBody>
          <a:bodyPr/>
          <a:lstStyle/>
          <a:p>
            <a:pPr algn="ctr"/>
            <a:r>
              <a:rPr lang="el-GR" dirty="0"/>
              <a:t>Σχήμα 7</a:t>
            </a:r>
            <a:endParaRPr lang="en-US" dirty="0"/>
          </a:p>
        </p:txBody>
      </p:sp>
      <p:pic>
        <p:nvPicPr>
          <p:cNvPr id="8" name="Content Placeholder 7">
            <a:extLst>
              <a:ext uri="{FF2B5EF4-FFF2-40B4-BE49-F238E27FC236}">
                <a16:creationId xmlns:a16="http://schemas.microsoft.com/office/drawing/2014/main" id="{260661B9-BC9E-4FE9-8D14-E3385DBE1E95}"/>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962289" y="2505075"/>
            <a:ext cx="4912784" cy="3684588"/>
          </a:xfrm>
        </p:spPr>
      </p:pic>
      <p:sp>
        <p:nvSpPr>
          <p:cNvPr id="5" name="Text Placeholder 4">
            <a:extLst>
              <a:ext uri="{FF2B5EF4-FFF2-40B4-BE49-F238E27FC236}">
                <a16:creationId xmlns:a16="http://schemas.microsoft.com/office/drawing/2014/main" id="{C665AF3D-828C-476F-9D8A-A5BF1735CC85}"/>
              </a:ext>
            </a:extLst>
          </p:cNvPr>
          <p:cNvSpPr>
            <a:spLocks noGrp="1"/>
          </p:cNvSpPr>
          <p:nvPr>
            <p:ph type="body" sz="quarter" idx="3"/>
          </p:nvPr>
        </p:nvSpPr>
        <p:spPr/>
        <p:txBody>
          <a:bodyPr/>
          <a:lstStyle/>
          <a:p>
            <a:pPr algn="ctr"/>
            <a:r>
              <a:rPr lang="el-GR" dirty="0"/>
              <a:t>Σχήμα 8</a:t>
            </a:r>
            <a:endParaRPr lang="en-US" dirty="0"/>
          </a:p>
        </p:txBody>
      </p:sp>
      <p:pic>
        <p:nvPicPr>
          <p:cNvPr id="10" name="Content Placeholder 9">
            <a:extLst>
              <a:ext uri="{FF2B5EF4-FFF2-40B4-BE49-F238E27FC236}">
                <a16:creationId xmlns:a16="http://schemas.microsoft.com/office/drawing/2014/main" id="{4C3BEFBA-AF14-4401-9958-25381B4DCCC8}"/>
              </a:ext>
            </a:extLst>
          </p:cNvPr>
          <p:cNvPicPr>
            <a:picLocks noGrp="1" noChangeAspect="1"/>
          </p:cNvPicPr>
          <p:nvPr>
            <p:ph sz="quarter" idx="4"/>
          </p:nvPr>
        </p:nvPicPr>
        <p:blipFill>
          <a:blip r:embed="rId4">
            <a:extLst>
              <a:ext uri="{28A0092B-C50C-407E-A947-70E740481C1C}">
                <a14:useLocalDpi xmlns:a14="http://schemas.microsoft.com/office/drawing/2010/main" val="0"/>
              </a:ext>
            </a:extLst>
          </a:blip>
          <a:stretch>
            <a:fillRect/>
          </a:stretch>
        </p:blipFill>
        <p:spPr>
          <a:xfrm>
            <a:off x="6307402" y="2505075"/>
            <a:ext cx="4912784" cy="3684588"/>
          </a:xfrm>
        </p:spPr>
      </p:pic>
      <p:pic>
        <p:nvPicPr>
          <p:cNvPr id="7" name="Picture 6">
            <a:extLst>
              <a:ext uri="{FF2B5EF4-FFF2-40B4-BE49-F238E27FC236}">
                <a16:creationId xmlns:a16="http://schemas.microsoft.com/office/drawing/2014/main" id="{3C6BEAED-161F-4C0F-A5F5-699084E42FAA}"/>
              </a:ext>
            </a:extLst>
          </p:cNvPr>
          <p:cNvPicPr/>
          <p:nvPr/>
        </p:nvPicPr>
        <p:blipFill>
          <a:blip r:embed="rId5"/>
          <a:stretch>
            <a:fillRect/>
          </a:stretch>
        </p:blipFill>
        <p:spPr>
          <a:xfrm>
            <a:off x="2268490" y="1681163"/>
            <a:ext cx="7458167" cy="4961156"/>
          </a:xfrm>
          <a:prstGeom prst="rect">
            <a:avLst/>
          </a:prstGeom>
        </p:spPr>
      </p:pic>
    </p:spTree>
    <p:extLst>
      <p:ext uri="{BB962C8B-B14F-4D97-AF65-F5344CB8AC3E}">
        <p14:creationId xmlns:p14="http://schemas.microsoft.com/office/powerpoint/2010/main" val="1481201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xit" presetSubtype="0" fill="hold" nodeType="clickEffect">
                                  <p:stCondLst>
                                    <p:cond delay="0"/>
                                  </p:stCondLst>
                                  <p:childTnLst>
                                    <p:animEffect transition="out" filter="fade">
                                      <p:cBhvr>
                                        <p:cTn id="6" dur="1000"/>
                                        <p:tgtEl>
                                          <p:spTgt spid="7"/>
                                        </p:tgtEl>
                                      </p:cBhvr>
                                    </p:animEffect>
                                    <p:anim calcmode="lin" valueType="num">
                                      <p:cBhvr>
                                        <p:cTn id="7" dur="1000"/>
                                        <p:tgtEl>
                                          <p:spTgt spid="7"/>
                                        </p:tgtEl>
                                        <p:attrNameLst>
                                          <p:attrName>ppt_x</p:attrName>
                                        </p:attrNameLst>
                                      </p:cBhvr>
                                      <p:tavLst>
                                        <p:tav tm="0">
                                          <p:val>
                                            <p:strVal val="ppt_x"/>
                                          </p:val>
                                        </p:tav>
                                        <p:tav tm="100000">
                                          <p:val>
                                            <p:strVal val="ppt_x"/>
                                          </p:val>
                                        </p:tav>
                                      </p:tavLst>
                                    </p:anim>
                                    <p:anim calcmode="lin" valueType="num">
                                      <p:cBhvr>
                                        <p:cTn id="8" dur="1000"/>
                                        <p:tgtEl>
                                          <p:spTgt spid="7"/>
                                        </p:tgtEl>
                                        <p:attrNameLst>
                                          <p:attrName>ppt_y</p:attrName>
                                        </p:attrNameLst>
                                      </p:cBhvr>
                                      <p:tavLst>
                                        <p:tav tm="0">
                                          <p:val>
                                            <p:strVal val="ppt_y"/>
                                          </p:val>
                                        </p:tav>
                                        <p:tav tm="100000">
                                          <p:val>
                                            <p:strVal val="ppt_y+.1"/>
                                          </p:val>
                                        </p:tav>
                                      </p:tavLst>
                                    </p:anim>
                                    <p:set>
                                      <p:cBhvr>
                                        <p:cTn id="9" dur="1" fill="hold">
                                          <p:stCondLst>
                                            <p:cond delay="999"/>
                                          </p:stCondLst>
                                        </p:cTn>
                                        <p:tgtEl>
                                          <p:spTgt spid="7"/>
                                        </p:tgtEl>
                                        <p:attrNameLst>
                                          <p:attrName>style.visibility</p:attrName>
                                        </p:attrNameLst>
                                      </p:cBhvr>
                                      <p:to>
                                        <p:strVal val="hidden"/>
                                      </p:to>
                                    </p:set>
                                  </p:childTnLst>
                                </p:cTn>
                              </p:par>
                              <p:par>
                                <p:cTn id="10" presetID="42" presetClass="entr" presetSubtype="0" fill="hold" grpId="0" nodeType="with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fade">
                                      <p:cBhvr>
                                        <p:cTn id="12" dur="1000"/>
                                        <p:tgtEl>
                                          <p:spTgt spid="5">
                                            <p:txEl>
                                              <p:pRg st="0" end="0"/>
                                            </p:txEl>
                                          </p:spTgt>
                                        </p:tgtEl>
                                      </p:cBhvr>
                                    </p:animEffect>
                                    <p:anim calcmode="lin" valueType="num">
                                      <p:cBhvr>
                                        <p:cTn id="13"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5">
                                            <p:txEl>
                                              <p:pRg st="0" end="0"/>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Effect transition="in" filter="fade">
                                      <p:cBhvr>
                                        <p:cTn id="17" dur="1000"/>
                                        <p:tgtEl>
                                          <p:spTgt spid="3">
                                            <p:txEl>
                                              <p:pRg st="0" end="0"/>
                                            </p:txEl>
                                          </p:spTgt>
                                        </p:tgtEl>
                                      </p:cBhvr>
                                    </p:animEffect>
                                    <p:anim calcmode="lin" valueType="num">
                                      <p:cBhvr>
                                        <p:cTn id="1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1000"/>
                                        <p:tgtEl>
                                          <p:spTgt spid="8"/>
                                        </p:tgtEl>
                                      </p:cBhvr>
                                    </p:animEffect>
                                    <p:anim calcmode="lin" valueType="num">
                                      <p:cBhvr>
                                        <p:cTn id="23" dur="1000" fill="hold"/>
                                        <p:tgtEl>
                                          <p:spTgt spid="8"/>
                                        </p:tgtEl>
                                        <p:attrNameLst>
                                          <p:attrName>ppt_x</p:attrName>
                                        </p:attrNameLst>
                                      </p:cBhvr>
                                      <p:tavLst>
                                        <p:tav tm="0">
                                          <p:val>
                                            <p:strVal val="#ppt_x"/>
                                          </p:val>
                                        </p:tav>
                                        <p:tav tm="100000">
                                          <p:val>
                                            <p:strVal val="#ppt_x"/>
                                          </p:val>
                                        </p:tav>
                                      </p:tavLst>
                                    </p:anim>
                                    <p:anim calcmode="lin" valueType="num">
                                      <p:cBhvr>
                                        <p:cTn id="24" dur="1000" fill="hold"/>
                                        <p:tgtEl>
                                          <p:spTgt spid="8"/>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1000"/>
                                        <p:tgtEl>
                                          <p:spTgt spid="10"/>
                                        </p:tgtEl>
                                      </p:cBhvr>
                                    </p:animEffect>
                                    <p:anim calcmode="lin" valueType="num">
                                      <p:cBhvr>
                                        <p:cTn id="28" dur="1000" fill="hold"/>
                                        <p:tgtEl>
                                          <p:spTgt spid="10"/>
                                        </p:tgtEl>
                                        <p:attrNameLst>
                                          <p:attrName>ppt_x</p:attrName>
                                        </p:attrNameLst>
                                      </p:cBhvr>
                                      <p:tavLst>
                                        <p:tav tm="0">
                                          <p:val>
                                            <p:strVal val="#ppt_x"/>
                                          </p:val>
                                        </p:tav>
                                        <p:tav tm="100000">
                                          <p:val>
                                            <p:strVal val="#ppt_x"/>
                                          </p:val>
                                        </p:tav>
                                      </p:tavLst>
                                    </p:anim>
                                    <p:anim calcmode="lin" valueType="num">
                                      <p:cBhvr>
                                        <p:cTn id="2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CD2A46-E82C-41BD-AE65-4E7986720F75}"/>
              </a:ext>
            </a:extLst>
          </p:cNvPr>
          <p:cNvSpPr>
            <a:spLocks noGrp="1"/>
          </p:cNvSpPr>
          <p:nvPr>
            <p:ph type="title"/>
          </p:nvPr>
        </p:nvSpPr>
        <p:spPr/>
        <p:txBody>
          <a:bodyPr/>
          <a:lstStyle/>
          <a:p>
            <a:r>
              <a:rPr lang="el-GR" dirty="0"/>
              <a:t>Συμπεράσματα</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338F3CF-A80F-4D8A-A65B-323C69B78C0E}"/>
                  </a:ext>
                </a:extLst>
              </p:cNvPr>
              <p:cNvSpPr>
                <a:spLocks noGrp="1"/>
              </p:cNvSpPr>
              <p:nvPr>
                <p:ph idx="1"/>
              </p:nvPr>
            </p:nvSpPr>
            <p:spPr/>
            <p:txBody>
              <a:bodyPr/>
              <a:lstStyle/>
              <a:p>
                <a:r>
                  <a:rPr lang="el-GR" dirty="0"/>
                  <a:t>Καλές απαιτήσεις και προδιαγραφές </a:t>
                </a:r>
                <a14:m>
                  <m:oMath xmlns:m="http://schemas.openxmlformats.org/officeDocument/2006/math">
                    <m:r>
                      <a:rPr lang="en-US" b="0" i="1" smtClean="0">
                        <a:latin typeface="Cambria Math" panose="02040503050406030204" pitchFamily="18" charset="0"/>
                      </a:rPr>
                      <m:t>⇒</m:t>
                    </m:r>
                  </m:oMath>
                </a14:m>
                <a:r>
                  <a:rPr lang="en-US" dirty="0"/>
                  <a:t> </a:t>
                </a:r>
                <a:r>
                  <a:rPr lang="el-GR" dirty="0"/>
                  <a:t>Γρήγορη και εύκολη δημιουργία κώδικα</a:t>
                </a:r>
              </a:p>
              <a:p>
                <a:r>
                  <a:rPr lang="el-GR" dirty="0"/>
                  <a:t>Σημαντική η επιλογή των σωστών εργαλείων</a:t>
                </a:r>
                <a:endParaRPr lang="en-US" dirty="0"/>
              </a:p>
            </p:txBody>
          </p:sp>
        </mc:Choice>
        <mc:Fallback xmlns="">
          <p:sp>
            <p:nvSpPr>
              <p:cNvPr id="3" name="Content Placeholder 2">
                <a:extLst>
                  <a:ext uri="{FF2B5EF4-FFF2-40B4-BE49-F238E27FC236}">
                    <a16:creationId xmlns:a16="http://schemas.microsoft.com/office/drawing/2014/main" id="{2338F3CF-A80F-4D8A-A65B-323C69B78C0E}"/>
                  </a:ext>
                </a:extLst>
              </p:cNvPr>
              <p:cNvSpPr>
                <a:spLocks noGrp="1" noRot="1" noChangeAspect="1" noMove="1" noResize="1" noEditPoints="1" noAdjustHandles="1" noChangeArrowheads="1" noChangeShapeType="1" noTextEdit="1"/>
              </p:cNvSpPr>
              <p:nvPr>
                <p:ph idx="1"/>
              </p:nvPr>
            </p:nvSpPr>
            <p:spPr>
              <a:blipFill>
                <a:blip r:embed="rId3"/>
                <a:stretch>
                  <a:fillRect l="-1043" t="-2381"/>
                </a:stretch>
              </a:blipFill>
            </p:spPr>
            <p:txBody>
              <a:bodyPr/>
              <a:lstStyle/>
              <a:p>
                <a:r>
                  <a:rPr lang="en-US">
                    <a:noFill/>
                  </a:rPr>
                  <a:t> </a:t>
                </a:r>
              </a:p>
            </p:txBody>
          </p:sp>
        </mc:Fallback>
      </mc:AlternateContent>
    </p:spTree>
    <p:extLst>
      <p:ext uri="{BB962C8B-B14F-4D97-AF65-F5344CB8AC3E}">
        <p14:creationId xmlns:p14="http://schemas.microsoft.com/office/powerpoint/2010/main" val="354122117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479E4E-1722-407D-AB6B-AF47D53B489F}"/>
              </a:ext>
            </a:extLst>
          </p:cNvPr>
          <p:cNvSpPr>
            <a:spLocks noGrp="1"/>
          </p:cNvSpPr>
          <p:nvPr>
            <p:ph type="title"/>
          </p:nvPr>
        </p:nvSpPr>
        <p:spPr/>
        <p:txBody>
          <a:bodyPr/>
          <a:lstStyle/>
          <a:p>
            <a:r>
              <a:rPr lang="el-GR" dirty="0"/>
              <a:t>Μελλοντικές βελτιώσεις</a:t>
            </a:r>
            <a:endParaRPr lang="en-US" dirty="0"/>
          </a:p>
        </p:txBody>
      </p:sp>
      <p:sp>
        <p:nvSpPr>
          <p:cNvPr id="3" name="Content Placeholder 2">
            <a:extLst>
              <a:ext uri="{FF2B5EF4-FFF2-40B4-BE49-F238E27FC236}">
                <a16:creationId xmlns:a16="http://schemas.microsoft.com/office/drawing/2014/main" id="{B43FD644-41B8-4F62-BF45-7CAD30BF0599}"/>
              </a:ext>
            </a:extLst>
          </p:cNvPr>
          <p:cNvSpPr>
            <a:spLocks noGrp="1"/>
          </p:cNvSpPr>
          <p:nvPr>
            <p:ph idx="1"/>
          </p:nvPr>
        </p:nvSpPr>
        <p:spPr/>
        <p:txBody>
          <a:bodyPr/>
          <a:lstStyle/>
          <a:p>
            <a:r>
              <a:rPr lang="el-GR" dirty="0"/>
              <a:t>Κρυπτογράφηση δεδομένων</a:t>
            </a:r>
          </a:p>
          <a:p>
            <a:r>
              <a:rPr lang="el-GR" dirty="0"/>
              <a:t>Χρήση περισσότερων γλωσσών</a:t>
            </a:r>
          </a:p>
          <a:p>
            <a:r>
              <a:rPr lang="el-GR" dirty="0"/>
              <a:t>Παρουσίαση περισσότερων στατιστικών στοιχείων</a:t>
            </a:r>
            <a:endParaRPr lang="en-US" dirty="0"/>
          </a:p>
        </p:txBody>
      </p:sp>
      <p:pic>
        <p:nvPicPr>
          <p:cNvPr id="4" name="Picture 3">
            <a:extLst>
              <a:ext uri="{FF2B5EF4-FFF2-40B4-BE49-F238E27FC236}">
                <a16:creationId xmlns:a16="http://schemas.microsoft.com/office/drawing/2014/main" id="{E4EB1453-3DC4-44A4-A98A-3E9A0044B113}"/>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1949717" y="1475672"/>
            <a:ext cx="8292566" cy="5051244"/>
          </a:xfrm>
          <a:prstGeom prst="rect">
            <a:avLst/>
          </a:prstGeom>
        </p:spPr>
      </p:pic>
    </p:spTree>
    <p:extLst>
      <p:ext uri="{BB962C8B-B14F-4D97-AF65-F5344CB8AC3E}">
        <p14:creationId xmlns:p14="http://schemas.microsoft.com/office/powerpoint/2010/main" val="356143852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xit" presetSubtype="0" fill="hold" nodeType="clickEffect">
                                  <p:stCondLst>
                                    <p:cond delay="0"/>
                                  </p:stCondLst>
                                  <p:childTnLst>
                                    <p:animEffect transition="out" filter="fade">
                                      <p:cBhvr>
                                        <p:cTn id="6" dur="1000"/>
                                        <p:tgtEl>
                                          <p:spTgt spid="4"/>
                                        </p:tgtEl>
                                      </p:cBhvr>
                                    </p:animEffect>
                                    <p:anim calcmode="lin" valueType="num">
                                      <p:cBhvr>
                                        <p:cTn id="7" dur="1000"/>
                                        <p:tgtEl>
                                          <p:spTgt spid="4"/>
                                        </p:tgtEl>
                                        <p:attrNameLst>
                                          <p:attrName>ppt_x</p:attrName>
                                        </p:attrNameLst>
                                      </p:cBhvr>
                                      <p:tavLst>
                                        <p:tav tm="0">
                                          <p:val>
                                            <p:strVal val="ppt_x"/>
                                          </p:val>
                                        </p:tav>
                                        <p:tav tm="100000">
                                          <p:val>
                                            <p:strVal val="ppt_x"/>
                                          </p:val>
                                        </p:tav>
                                      </p:tavLst>
                                    </p:anim>
                                    <p:anim calcmode="lin" valueType="num">
                                      <p:cBhvr>
                                        <p:cTn id="8" dur="1000"/>
                                        <p:tgtEl>
                                          <p:spTgt spid="4"/>
                                        </p:tgtEl>
                                        <p:attrNameLst>
                                          <p:attrName>ppt_y</p:attrName>
                                        </p:attrNameLst>
                                      </p:cBhvr>
                                      <p:tavLst>
                                        <p:tav tm="0">
                                          <p:val>
                                            <p:strVal val="ppt_y"/>
                                          </p:val>
                                        </p:tav>
                                        <p:tav tm="100000">
                                          <p:val>
                                            <p:strVal val="ppt_y+.1"/>
                                          </p:val>
                                        </p:tav>
                                      </p:tavLst>
                                    </p:anim>
                                    <p:set>
                                      <p:cBhvr>
                                        <p:cTn id="9" dur="1" fill="hold">
                                          <p:stCondLst>
                                            <p:cond delay="999"/>
                                          </p:stCondLst>
                                        </p:cTn>
                                        <p:tgtEl>
                                          <p:spTgt spid="4"/>
                                        </p:tgtEl>
                                        <p:attrNameLst>
                                          <p:attrName>style.visibility</p:attrName>
                                        </p:attrNameLst>
                                      </p:cBhvr>
                                      <p:to>
                                        <p:strVal val="hidden"/>
                                      </p:to>
                                    </p:set>
                                  </p:childTnLst>
                                </p:cTn>
                              </p:par>
                              <p:par>
                                <p:cTn id="10" presetID="42" presetClass="entr" presetSubtype="0" fill="hold" grpId="0" nodeType="with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1000"/>
                                        <p:tgtEl>
                                          <p:spTgt spid="3">
                                            <p:txEl>
                                              <p:pRg st="0" end="0"/>
                                            </p:txEl>
                                          </p:spTgt>
                                        </p:tgtEl>
                                      </p:cBhvr>
                                    </p:animEffect>
                                    <p:anim calcmode="lin" valueType="num">
                                      <p:cBhvr>
                                        <p:cTn id="13"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fade">
                                      <p:cBhvr>
                                        <p:cTn id="19" dur="1000"/>
                                        <p:tgtEl>
                                          <p:spTgt spid="3">
                                            <p:txEl>
                                              <p:pRg st="1" end="1"/>
                                            </p:txEl>
                                          </p:spTgt>
                                        </p:tgtEl>
                                      </p:cBhvr>
                                    </p:animEffect>
                                    <p:anim calcmode="lin" valueType="num">
                                      <p:cBhvr>
                                        <p:cTn id="20"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3">
                                            <p:txEl>
                                              <p:pRg st="2" end="2"/>
                                            </p:txEl>
                                          </p:spTgt>
                                        </p:tgtEl>
                                        <p:attrNameLst>
                                          <p:attrName>style.visibility</p:attrName>
                                        </p:attrNameLst>
                                      </p:cBhvr>
                                      <p:to>
                                        <p:strVal val="visible"/>
                                      </p:to>
                                    </p:set>
                                    <p:animEffect transition="in" filter="fade">
                                      <p:cBhvr>
                                        <p:cTn id="26" dur="1000"/>
                                        <p:tgtEl>
                                          <p:spTgt spid="3">
                                            <p:txEl>
                                              <p:pRg st="2" end="2"/>
                                            </p:txEl>
                                          </p:spTgt>
                                        </p:tgtEl>
                                      </p:cBhvr>
                                    </p:animEffect>
                                    <p:anim calcmode="lin" valueType="num">
                                      <p:cBhvr>
                                        <p:cTn id="27"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8"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F37254-13AB-4B14-ADD3-FD08119A9530}"/>
              </a:ext>
            </a:extLst>
          </p:cNvPr>
          <p:cNvSpPr>
            <a:spLocks noGrp="1"/>
          </p:cNvSpPr>
          <p:nvPr>
            <p:ph type="title"/>
          </p:nvPr>
        </p:nvSpPr>
        <p:spPr>
          <a:xfrm>
            <a:off x="838200" y="2766218"/>
            <a:ext cx="10515600" cy="1325563"/>
          </a:xfrm>
        </p:spPr>
        <p:txBody>
          <a:bodyPr/>
          <a:lstStyle/>
          <a:p>
            <a:pPr algn="ctr"/>
            <a:r>
              <a:rPr lang="el-GR" dirty="0"/>
              <a:t>Ευχαριστώ για την προσοχή σας</a:t>
            </a:r>
            <a:endParaRPr lang="en-US" dirty="0"/>
          </a:p>
        </p:txBody>
      </p:sp>
      <p:sp>
        <p:nvSpPr>
          <p:cNvPr id="4" name="Rectangle 3">
            <a:extLst>
              <a:ext uri="{FF2B5EF4-FFF2-40B4-BE49-F238E27FC236}">
                <a16:creationId xmlns:a16="http://schemas.microsoft.com/office/drawing/2014/main" id="{E0123CA5-4140-4F7D-A037-D13E128CF916}"/>
              </a:ext>
            </a:extLst>
          </p:cNvPr>
          <p:cNvSpPr/>
          <p:nvPr/>
        </p:nvSpPr>
        <p:spPr>
          <a:xfrm rot="5400000">
            <a:off x="10962861" y="5628861"/>
            <a:ext cx="434009" cy="2024270"/>
          </a:xfrm>
          <a:prstGeom prst="rect">
            <a:avLst/>
          </a:prstGeom>
          <a:solidFill>
            <a:srgbClr val="3045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1096039"/>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5C76A64-4EEF-4CE0-BA6F-02696045BDF5}"/>
              </a:ext>
            </a:extLst>
          </p:cNvPr>
          <p:cNvSpPr>
            <a:spLocks noGrp="1"/>
          </p:cNvSpPr>
          <p:nvPr>
            <p:ph type="title"/>
          </p:nvPr>
        </p:nvSpPr>
        <p:spPr/>
        <p:txBody>
          <a:bodyPr/>
          <a:lstStyle/>
          <a:p>
            <a:r>
              <a:rPr lang="en-US" dirty="0"/>
              <a:t>RFID/NFC </a:t>
            </a:r>
          </a:p>
        </p:txBody>
      </p:sp>
      <p:sp>
        <p:nvSpPr>
          <p:cNvPr id="31" name="Text Placeholder 30">
            <a:extLst>
              <a:ext uri="{FF2B5EF4-FFF2-40B4-BE49-F238E27FC236}">
                <a16:creationId xmlns:a16="http://schemas.microsoft.com/office/drawing/2014/main" id="{81A8CEA3-B12B-4FD9-96BE-4A77DACFBA85}"/>
              </a:ext>
            </a:extLst>
          </p:cNvPr>
          <p:cNvSpPr>
            <a:spLocks noGrp="1"/>
          </p:cNvSpPr>
          <p:nvPr>
            <p:ph type="body" idx="1"/>
          </p:nvPr>
        </p:nvSpPr>
        <p:spPr>
          <a:xfrm>
            <a:off x="839788" y="1482383"/>
            <a:ext cx="5157787" cy="823912"/>
          </a:xfrm>
        </p:spPr>
        <p:txBody>
          <a:bodyPr/>
          <a:lstStyle/>
          <a:p>
            <a:pPr algn="ctr"/>
            <a:r>
              <a:rPr lang="el-GR" dirty="0"/>
              <a:t>Σχήμα 1</a:t>
            </a:r>
            <a:endParaRPr lang="en-US" dirty="0"/>
          </a:p>
        </p:txBody>
      </p:sp>
      <p:graphicFrame>
        <p:nvGraphicFramePr>
          <p:cNvPr id="30" name="Content Placeholder 29">
            <a:extLst>
              <a:ext uri="{FF2B5EF4-FFF2-40B4-BE49-F238E27FC236}">
                <a16:creationId xmlns:a16="http://schemas.microsoft.com/office/drawing/2014/main" id="{E4E36EB3-B8A5-4489-927A-274E586BFA60}"/>
              </a:ext>
            </a:extLst>
          </p:cNvPr>
          <p:cNvGraphicFramePr>
            <a:graphicFrameLocks noGrp="1"/>
          </p:cNvGraphicFramePr>
          <p:nvPr>
            <p:ph sz="half" idx="2"/>
          </p:nvPr>
        </p:nvGraphicFramePr>
        <p:xfrm>
          <a:off x="839787" y="2306295"/>
          <a:ext cx="5157788" cy="4028524"/>
        </p:xfrm>
        <a:graphic>
          <a:graphicData uri="http://schemas.openxmlformats.org/drawingml/2006/table">
            <a:tbl>
              <a:tblPr bandRow="1">
                <a:tableStyleId>{2D5ABB26-0587-4C30-8999-92F81FD0307C}</a:tableStyleId>
              </a:tblPr>
              <a:tblGrid>
                <a:gridCol w="2578894">
                  <a:extLst>
                    <a:ext uri="{9D8B030D-6E8A-4147-A177-3AD203B41FA5}">
                      <a16:colId xmlns:a16="http://schemas.microsoft.com/office/drawing/2014/main" val="3173602841"/>
                    </a:ext>
                  </a:extLst>
                </a:gridCol>
                <a:gridCol w="2578894">
                  <a:extLst>
                    <a:ext uri="{9D8B030D-6E8A-4147-A177-3AD203B41FA5}">
                      <a16:colId xmlns:a16="http://schemas.microsoft.com/office/drawing/2014/main" val="3915523944"/>
                    </a:ext>
                  </a:extLst>
                </a:gridCol>
              </a:tblGrid>
              <a:tr h="2014262">
                <a:tc>
                  <a:txBody>
                    <a:bodyPr/>
                    <a:lstStyle/>
                    <a:p>
                      <a:pPr algn="ctr"/>
                      <a:endParaRPr lang="en-US" dirty="0"/>
                    </a:p>
                  </a:txBody>
                  <a:tcPr marL="91020" marR="91020">
                    <a:blipFill dpi="0" rotWithShape="1">
                      <a:blip r:embed="rId3">
                        <a:extLst>
                          <a:ext uri="{28A0092B-C50C-407E-A947-70E740481C1C}">
                            <a14:useLocalDpi xmlns:a14="http://schemas.microsoft.com/office/drawing/2010/main" val="0"/>
                          </a:ext>
                        </a:extLst>
                      </a:blip>
                      <a:srcRect/>
                      <a:stretch>
                        <a:fillRect/>
                      </a:stretch>
                    </a:blipFill>
                  </a:tcPr>
                </a:tc>
                <a:tc>
                  <a:txBody>
                    <a:bodyPr/>
                    <a:lstStyle/>
                    <a:p>
                      <a:pPr algn="ctr"/>
                      <a:endParaRPr lang="en-US" dirty="0"/>
                    </a:p>
                  </a:txBody>
                  <a:tcPr marL="91020" marR="91020">
                    <a:blipFill dpi="0" rotWithShape="1">
                      <a:blip r:embed="rId4">
                        <a:extLst>
                          <a:ext uri="{28A0092B-C50C-407E-A947-70E740481C1C}">
                            <a14:useLocalDpi xmlns:a14="http://schemas.microsoft.com/office/drawing/2010/main" val="0"/>
                          </a:ext>
                        </a:extLst>
                      </a:blip>
                      <a:srcRect/>
                      <a:stretch>
                        <a:fillRect/>
                      </a:stretch>
                    </a:blipFill>
                  </a:tcPr>
                </a:tc>
                <a:extLst>
                  <a:ext uri="{0D108BD9-81ED-4DB2-BD59-A6C34878D82A}">
                    <a16:rowId xmlns:a16="http://schemas.microsoft.com/office/drawing/2014/main" val="587337339"/>
                  </a:ext>
                </a:extLst>
              </a:tr>
              <a:tr h="2014262">
                <a:tc>
                  <a:txBody>
                    <a:bodyPr/>
                    <a:lstStyle/>
                    <a:p>
                      <a:pPr algn="ctr"/>
                      <a:r>
                        <a:rPr lang="en-US" dirty="0"/>
                        <a:t>(A)</a:t>
                      </a:r>
                    </a:p>
                  </a:txBody>
                  <a:tcPr marL="91020" marR="91020" anchor="ctr"/>
                </a:tc>
                <a:tc>
                  <a:txBody>
                    <a:bodyPr/>
                    <a:lstStyle/>
                    <a:p>
                      <a:pPr algn="ctr"/>
                      <a:r>
                        <a:rPr lang="en-US" dirty="0"/>
                        <a:t>(B)</a:t>
                      </a:r>
                    </a:p>
                  </a:txBody>
                  <a:tcPr marL="91020" marR="91020" anchor="ctr"/>
                </a:tc>
                <a:extLst>
                  <a:ext uri="{0D108BD9-81ED-4DB2-BD59-A6C34878D82A}">
                    <a16:rowId xmlns:a16="http://schemas.microsoft.com/office/drawing/2014/main" val="951743114"/>
                  </a:ext>
                </a:extLst>
              </a:tr>
            </a:tbl>
          </a:graphicData>
        </a:graphic>
      </p:graphicFrame>
      <p:sp>
        <p:nvSpPr>
          <p:cNvPr id="32" name="Text Placeholder 31">
            <a:extLst>
              <a:ext uri="{FF2B5EF4-FFF2-40B4-BE49-F238E27FC236}">
                <a16:creationId xmlns:a16="http://schemas.microsoft.com/office/drawing/2014/main" id="{F22B327D-FD2D-46D2-A17E-45E6E1D689D2}"/>
              </a:ext>
            </a:extLst>
          </p:cNvPr>
          <p:cNvSpPr>
            <a:spLocks noGrp="1"/>
          </p:cNvSpPr>
          <p:nvPr>
            <p:ph type="body" sz="quarter" idx="3"/>
          </p:nvPr>
        </p:nvSpPr>
        <p:spPr>
          <a:xfrm>
            <a:off x="6172200" y="1482383"/>
            <a:ext cx="5183188" cy="823912"/>
          </a:xfrm>
        </p:spPr>
        <p:txBody>
          <a:bodyPr/>
          <a:lstStyle/>
          <a:p>
            <a:pPr algn="ctr"/>
            <a:r>
              <a:rPr lang="el-GR" dirty="0"/>
              <a:t>Σχήμα 2</a:t>
            </a:r>
            <a:endParaRPr lang="en-US" dirty="0"/>
          </a:p>
        </p:txBody>
      </p:sp>
      <p:pic>
        <p:nvPicPr>
          <p:cNvPr id="22" name="Content Placeholder 21">
            <a:extLst>
              <a:ext uri="{FF2B5EF4-FFF2-40B4-BE49-F238E27FC236}">
                <a16:creationId xmlns:a16="http://schemas.microsoft.com/office/drawing/2014/main" id="{3790761D-B6F9-4D41-9BE7-64422DC8DA01}"/>
              </a:ext>
            </a:extLst>
          </p:cNvPr>
          <p:cNvPicPr>
            <a:picLocks noGrp="1" noChangeAspect="1"/>
          </p:cNvPicPr>
          <p:nvPr>
            <p:ph sz="quarter" idx="4"/>
          </p:nvPr>
        </p:nvPicPr>
        <p:blipFill>
          <a:blip r:embed="rId5"/>
          <a:stretch>
            <a:fillRect/>
          </a:stretch>
        </p:blipFill>
        <p:spPr>
          <a:xfrm>
            <a:off x="6159293" y="2306295"/>
            <a:ext cx="5023155" cy="4028524"/>
          </a:xfrm>
          <a:prstGeom prst="rect">
            <a:avLst/>
          </a:prstGeom>
        </p:spPr>
      </p:pic>
      <p:cxnSp>
        <p:nvCxnSpPr>
          <p:cNvPr id="34" name="Straight Arrow Connector 33">
            <a:extLst>
              <a:ext uri="{FF2B5EF4-FFF2-40B4-BE49-F238E27FC236}">
                <a16:creationId xmlns:a16="http://schemas.microsoft.com/office/drawing/2014/main" id="{831EB285-3E1B-4637-977A-8DC3E6D219BE}"/>
              </a:ext>
            </a:extLst>
          </p:cNvPr>
          <p:cNvCxnSpPr>
            <a:cxnSpLocks/>
          </p:cNvCxnSpPr>
          <p:nvPr/>
        </p:nvCxnSpPr>
        <p:spPr>
          <a:xfrm>
            <a:off x="1909187" y="2078799"/>
            <a:ext cx="666058" cy="475146"/>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1F1A8FD7-5C91-4682-9696-21280C120C2B}"/>
              </a:ext>
            </a:extLst>
          </p:cNvPr>
          <p:cNvCxnSpPr>
            <a:cxnSpLocks/>
          </p:cNvCxnSpPr>
          <p:nvPr/>
        </p:nvCxnSpPr>
        <p:spPr>
          <a:xfrm flipH="1">
            <a:off x="4286409" y="1979525"/>
            <a:ext cx="747815" cy="41315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1846A45C-451D-40CB-B83B-A58326EE7121}"/>
              </a:ext>
            </a:extLst>
          </p:cNvPr>
          <p:cNvSpPr txBox="1"/>
          <p:nvPr/>
        </p:nvSpPr>
        <p:spPr>
          <a:xfrm>
            <a:off x="1248173" y="1767910"/>
            <a:ext cx="876617" cy="369332"/>
          </a:xfrm>
          <a:prstGeom prst="rect">
            <a:avLst/>
          </a:prstGeom>
          <a:noFill/>
        </p:spPr>
        <p:txBody>
          <a:bodyPr wrap="square" rtlCol="0">
            <a:spAutoFit/>
          </a:bodyPr>
          <a:lstStyle/>
          <a:p>
            <a:r>
              <a:rPr lang="el-GR" dirty="0"/>
              <a:t>Κεραία</a:t>
            </a:r>
            <a:endParaRPr lang="en-US" dirty="0"/>
          </a:p>
        </p:txBody>
      </p:sp>
      <p:cxnSp>
        <p:nvCxnSpPr>
          <p:cNvPr id="10" name="Straight Arrow Connector 9">
            <a:extLst>
              <a:ext uri="{FF2B5EF4-FFF2-40B4-BE49-F238E27FC236}">
                <a16:creationId xmlns:a16="http://schemas.microsoft.com/office/drawing/2014/main" id="{215DC038-6ED5-4B55-A180-9771A6FE2CC8}"/>
              </a:ext>
            </a:extLst>
          </p:cNvPr>
          <p:cNvCxnSpPr>
            <a:cxnSpLocks/>
          </p:cNvCxnSpPr>
          <p:nvPr/>
        </p:nvCxnSpPr>
        <p:spPr>
          <a:xfrm flipH="1" flipV="1">
            <a:off x="2835660" y="3963525"/>
            <a:ext cx="402523" cy="961713"/>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478D120E-CC87-487E-9269-3CDD1F26366F}"/>
              </a:ext>
            </a:extLst>
          </p:cNvPr>
          <p:cNvCxnSpPr>
            <a:cxnSpLocks/>
          </p:cNvCxnSpPr>
          <p:nvPr/>
        </p:nvCxnSpPr>
        <p:spPr>
          <a:xfrm flipV="1">
            <a:off x="1487570" y="3963526"/>
            <a:ext cx="0" cy="802772"/>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0C16BE37-DCFD-4F29-853D-25D2D7BC6CDA}"/>
              </a:ext>
            </a:extLst>
          </p:cNvPr>
          <p:cNvCxnSpPr>
            <a:cxnSpLocks/>
          </p:cNvCxnSpPr>
          <p:nvPr/>
        </p:nvCxnSpPr>
        <p:spPr>
          <a:xfrm flipH="1" flipV="1">
            <a:off x="4442805" y="3320085"/>
            <a:ext cx="377673" cy="1124296"/>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E03B44DD-83C2-43DF-ACFE-DDAF8C0C5A51}"/>
              </a:ext>
            </a:extLst>
          </p:cNvPr>
          <p:cNvSpPr txBox="1"/>
          <p:nvPr/>
        </p:nvSpPr>
        <p:spPr>
          <a:xfrm>
            <a:off x="2630415" y="4903156"/>
            <a:ext cx="1215535" cy="369332"/>
          </a:xfrm>
          <a:prstGeom prst="rect">
            <a:avLst/>
          </a:prstGeom>
          <a:noFill/>
        </p:spPr>
        <p:txBody>
          <a:bodyPr wrap="square" rtlCol="0">
            <a:spAutoFit/>
          </a:bodyPr>
          <a:lstStyle/>
          <a:p>
            <a:r>
              <a:rPr lang="el-GR" dirty="0"/>
              <a:t>Μπαταρία</a:t>
            </a:r>
            <a:endParaRPr lang="en-US" dirty="0"/>
          </a:p>
        </p:txBody>
      </p:sp>
      <p:sp>
        <p:nvSpPr>
          <p:cNvPr id="18" name="TextBox 17">
            <a:extLst>
              <a:ext uri="{FF2B5EF4-FFF2-40B4-BE49-F238E27FC236}">
                <a16:creationId xmlns:a16="http://schemas.microsoft.com/office/drawing/2014/main" id="{7E69FF0F-F56B-4945-AD34-CBB75A66068A}"/>
              </a:ext>
            </a:extLst>
          </p:cNvPr>
          <p:cNvSpPr txBox="1"/>
          <p:nvPr/>
        </p:nvSpPr>
        <p:spPr>
          <a:xfrm>
            <a:off x="4069590" y="4429232"/>
            <a:ext cx="1501775" cy="369332"/>
          </a:xfrm>
          <a:prstGeom prst="rect">
            <a:avLst/>
          </a:prstGeom>
          <a:noFill/>
        </p:spPr>
        <p:txBody>
          <a:bodyPr wrap="square" rtlCol="0">
            <a:spAutoFit/>
          </a:bodyPr>
          <a:lstStyle/>
          <a:p>
            <a:r>
              <a:rPr lang="el-GR" dirty="0"/>
              <a:t>Επεξεργαστής</a:t>
            </a:r>
            <a:endParaRPr lang="en-US" dirty="0"/>
          </a:p>
        </p:txBody>
      </p:sp>
      <p:sp>
        <p:nvSpPr>
          <p:cNvPr id="20" name="TextBox 19">
            <a:extLst>
              <a:ext uri="{FF2B5EF4-FFF2-40B4-BE49-F238E27FC236}">
                <a16:creationId xmlns:a16="http://schemas.microsoft.com/office/drawing/2014/main" id="{302D487E-4688-46F9-B58C-CF7BFEC001BB}"/>
              </a:ext>
            </a:extLst>
          </p:cNvPr>
          <p:cNvSpPr txBox="1"/>
          <p:nvPr/>
        </p:nvSpPr>
        <p:spPr>
          <a:xfrm>
            <a:off x="736682" y="4718490"/>
            <a:ext cx="1501775" cy="369332"/>
          </a:xfrm>
          <a:prstGeom prst="rect">
            <a:avLst/>
          </a:prstGeom>
          <a:noFill/>
        </p:spPr>
        <p:txBody>
          <a:bodyPr wrap="square" rtlCol="0">
            <a:spAutoFit/>
          </a:bodyPr>
          <a:lstStyle/>
          <a:p>
            <a:r>
              <a:rPr lang="el-GR" dirty="0"/>
              <a:t>Επεξεργαστής</a:t>
            </a:r>
            <a:endParaRPr lang="en-US" dirty="0"/>
          </a:p>
        </p:txBody>
      </p:sp>
      <p:sp>
        <p:nvSpPr>
          <p:cNvPr id="33" name="TextBox 32">
            <a:extLst>
              <a:ext uri="{FF2B5EF4-FFF2-40B4-BE49-F238E27FC236}">
                <a16:creationId xmlns:a16="http://schemas.microsoft.com/office/drawing/2014/main" id="{E87E84B8-11E7-4B72-925A-5697C2061DAB}"/>
              </a:ext>
            </a:extLst>
          </p:cNvPr>
          <p:cNvSpPr txBox="1"/>
          <p:nvPr/>
        </p:nvSpPr>
        <p:spPr>
          <a:xfrm>
            <a:off x="5034224" y="1688319"/>
            <a:ext cx="876617" cy="369332"/>
          </a:xfrm>
          <a:prstGeom prst="rect">
            <a:avLst/>
          </a:prstGeom>
          <a:noFill/>
        </p:spPr>
        <p:txBody>
          <a:bodyPr wrap="square" rtlCol="0">
            <a:spAutoFit/>
          </a:bodyPr>
          <a:lstStyle/>
          <a:p>
            <a:r>
              <a:rPr lang="el-GR" dirty="0"/>
              <a:t>Κεραία</a:t>
            </a:r>
            <a:endParaRPr lang="en-US" dirty="0"/>
          </a:p>
        </p:txBody>
      </p:sp>
    </p:spTree>
    <p:extLst>
      <p:ext uri="{BB962C8B-B14F-4D97-AF65-F5344CB8AC3E}">
        <p14:creationId xmlns:p14="http://schemas.microsoft.com/office/powerpoint/2010/main" val="99356485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Tn>
                        </p:par>
                      </p:childTnLst>
                    </p:cTn>
                  </p:par>
                  <p:par>
                    <p:cTn id="5" fill="hold">
                      <p:stCondLst>
                        <p:cond delay="indefinite"/>
                      </p:stCondLst>
                      <p:childTnLst>
                        <p:par>
                          <p:cTn id="6" fill="hold">
                            <p:stCondLst>
                              <p:cond delay="0"/>
                            </p:stCondLst>
                            <p:childTnLst>
                              <p:par>
                                <p:cTn id="7" presetID="42" presetClass="entr" presetSubtype="0" fill="hold" nodeType="clickEffect">
                                  <p:stCondLst>
                                    <p:cond delay="0"/>
                                  </p:stCondLst>
                                  <p:childTnLst>
                                    <p:set>
                                      <p:cBhvr>
                                        <p:cTn id="8" dur="1" fill="hold">
                                          <p:stCondLst>
                                            <p:cond delay="0"/>
                                          </p:stCondLst>
                                        </p:cTn>
                                        <p:tgtEl>
                                          <p:spTgt spid="34"/>
                                        </p:tgtEl>
                                        <p:attrNameLst>
                                          <p:attrName>style.visibility</p:attrName>
                                        </p:attrNameLst>
                                      </p:cBhvr>
                                      <p:to>
                                        <p:strVal val="visible"/>
                                      </p:to>
                                    </p:set>
                                    <p:animEffect transition="in" filter="fade">
                                      <p:cBhvr>
                                        <p:cTn id="9" dur="1000"/>
                                        <p:tgtEl>
                                          <p:spTgt spid="34"/>
                                        </p:tgtEl>
                                      </p:cBhvr>
                                    </p:animEffect>
                                    <p:anim calcmode="lin" valueType="num">
                                      <p:cBhvr>
                                        <p:cTn id="10" dur="1000" fill="hold"/>
                                        <p:tgtEl>
                                          <p:spTgt spid="34"/>
                                        </p:tgtEl>
                                        <p:attrNameLst>
                                          <p:attrName>ppt_x</p:attrName>
                                        </p:attrNameLst>
                                      </p:cBhvr>
                                      <p:tavLst>
                                        <p:tav tm="0">
                                          <p:val>
                                            <p:strVal val="#ppt_x"/>
                                          </p:val>
                                        </p:tav>
                                        <p:tav tm="100000">
                                          <p:val>
                                            <p:strVal val="#ppt_x"/>
                                          </p:val>
                                        </p:tav>
                                      </p:tavLst>
                                    </p:anim>
                                    <p:anim calcmode="lin" valueType="num">
                                      <p:cBhvr>
                                        <p:cTn id="11" dur="1000" fill="hold"/>
                                        <p:tgtEl>
                                          <p:spTgt spid="34"/>
                                        </p:tgtEl>
                                        <p:attrNameLst>
                                          <p:attrName>ppt_y</p:attrName>
                                        </p:attrNameLst>
                                      </p:cBhvr>
                                      <p:tavLst>
                                        <p:tav tm="0">
                                          <p:val>
                                            <p:strVal val="#ppt_y+.1"/>
                                          </p:val>
                                        </p:tav>
                                        <p:tav tm="100000">
                                          <p:val>
                                            <p:strVal val="#ppt_y"/>
                                          </p:val>
                                        </p:tav>
                                      </p:tavLst>
                                    </p:anim>
                                  </p:childTnLst>
                                </p:cTn>
                              </p:par>
                              <p:par>
                                <p:cTn id="12" presetID="42" presetClass="entr" presetSubtype="0" fill="hold" nodeType="withEffect">
                                  <p:stCondLst>
                                    <p:cond delay="0"/>
                                  </p:stCondLst>
                                  <p:childTnLst>
                                    <p:set>
                                      <p:cBhvr>
                                        <p:cTn id="13" dur="1" fill="hold">
                                          <p:stCondLst>
                                            <p:cond delay="0"/>
                                          </p:stCondLst>
                                        </p:cTn>
                                        <p:tgtEl>
                                          <p:spTgt spid="37"/>
                                        </p:tgtEl>
                                        <p:attrNameLst>
                                          <p:attrName>style.visibility</p:attrName>
                                        </p:attrNameLst>
                                      </p:cBhvr>
                                      <p:to>
                                        <p:strVal val="visible"/>
                                      </p:to>
                                    </p:set>
                                    <p:animEffect transition="in" filter="fade">
                                      <p:cBhvr>
                                        <p:cTn id="14" dur="1000"/>
                                        <p:tgtEl>
                                          <p:spTgt spid="37"/>
                                        </p:tgtEl>
                                      </p:cBhvr>
                                    </p:animEffect>
                                    <p:anim calcmode="lin" valueType="num">
                                      <p:cBhvr>
                                        <p:cTn id="15" dur="1000" fill="hold"/>
                                        <p:tgtEl>
                                          <p:spTgt spid="37"/>
                                        </p:tgtEl>
                                        <p:attrNameLst>
                                          <p:attrName>ppt_x</p:attrName>
                                        </p:attrNameLst>
                                      </p:cBhvr>
                                      <p:tavLst>
                                        <p:tav tm="0">
                                          <p:val>
                                            <p:strVal val="#ppt_x"/>
                                          </p:val>
                                        </p:tav>
                                        <p:tav tm="100000">
                                          <p:val>
                                            <p:strVal val="#ppt_x"/>
                                          </p:val>
                                        </p:tav>
                                      </p:tavLst>
                                    </p:anim>
                                    <p:anim calcmode="lin" valueType="num">
                                      <p:cBhvr>
                                        <p:cTn id="16" dur="1000" fill="hold"/>
                                        <p:tgtEl>
                                          <p:spTgt spid="37"/>
                                        </p:tgtEl>
                                        <p:attrNameLst>
                                          <p:attrName>ppt_y</p:attrName>
                                        </p:attrNameLst>
                                      </p:cBhvr>
                                      <p:tavLst>
                                        <p:tav tm="0">
                                          <p:val>
                                            <p:strVal val="#ppt_y+.1"/>
                                          </p:val>
                                        </p:tav>
                                        <p:tav tm="100000">
                                          <p:val>
                                            <p:strVal val="#ppt_y"/>
                                          </p:val>
                                        </p:tav>
                                      </p:tavLst>
                                    </p:anim>
                                  </p:childTnLst>
                                </p:cTn>
                              </p:par>
                            </p:childTnLst>
                          </p:cTn>
                        </p:par>
                        <p:par>
                          <p:cTn id="17" fill="hold">
                            <p:stCondLst>
                              <p:cond delay="1000"/>
                            </p:stCondLst>
                            <p:childTnLst>
                              <p:par>
                                <p:cTn id="18" presetID="10" presetClass="entr" presetSubtype="0" fill="hold" grpId="0" nodeType="afterEffect">
                                  <p:stCondLst>
                                    <p:cond delay="0"/>
                                  </p:stCondLst>
                                  <p:childTnLst>
                                    <p:set>
                                      <p:cBhvr>
                                        <p:cTn id="19" dur="1" fill="hold">
                                          <p:stCondLst>
                                            <p:cond delay="0"/>
                                          </p:stCondLst>
                                        </p:cTn>
                                        <p:tgtEl>
                                          <p:spTgt spid="40"/>
                                        </p:tgtEl>
                                        <p:attrNameLst>
                                          <p:attrName>style.visibility</p:attrName>
                                        </p:attrNameLst>
                                      </p:cBhvr>
                                      <p:to>
                                        <p:strVal val="visible"/>
                                      </p:to>
                                    </p:set>
                                    <p:animEffect transition="in" filter="fade">
                                      <p:cBhvr>
                                        <p:cTn id="20" dur="500"/>
                                        <p:tgtEl>
                                          <p:spTgt spid="40"/>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3"/>
                                        </p:tgtEl>
                                        <p:attrNameLst>
                                          <p:attrName>style.visibility</p:attrName>
                                        </p:attrNameLst>
                                      </p:cBhvr>
                                      <p:to>
                                        <p:strVal val="visible"/>
                                      </p:to>
                                    </p:set>
                                    <p:animEffect transition="in" filter="fade">
                                      <p:cBhvr>
                                        <p:cTn id="23" dur="500"/>
                                        <p:tgtEl>
                                          <p:spTgt spid="33"/>
                                        </p:tgtEl>
                                      </p:cBhvr>
                                    </p:animEffect>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1000"/>
                                        <p:tgtEl>
                                          <p:spTgt spid="13"/>
                                        </p:tgtEl>
                                      </p:cBhvr>
                                    </p:animEffect>
                                    <p:anim calcmode="lin" valueType="num">
                                      <p:cBhvr>
                                        <p:cTn id="29" dur="1000" fill="hold"/>
                                        <p:tgtEl>
                                          <p:spTgt spid="13"/>
                                        </p:tgtEl>
                                        <p:attrNameLst>
                                          <p:attrName>ppt_x</p:attrName>
                                        </p:attrNameLst>
                                      </p:cBhvr>
                                      <p:tavLst>
                                        <p:tav tm="0">
                                          <p:val>
                                            <p:strVal val="#ppt_x"/>
                                          </p:val>
                                        </p:tav>
                                        <p:tav tm="100000">
                                          <p:val>
                                            <p:strVal val="#ppt_x"/>
                                          </p:val>
                                        </p:tav>
                                      </p:tavLst>
                                    </p:anim>
                                    <p:anim calcmode="lin" valueType="num">
                                      <p:cBhvr>
                                        <p:cTn id="30" dur="1000" fill="hold"/>
                                        <p:tgtEl>
                                          <p:spTgt spid="13"/>
                                        </p:tgtEl>
                                        <p:attrNameLst>
                                          <p:attrName>ppt_y</p:attrName>
                                        </p:attrNameLst>
                                      </p:cBhvr>
                                      <p:tavLst>
                                        <p:tav tm="0">
                                          <p:val>
                                            <p:strVal val="#ppt_y+.1"/>
                                          </p:val>
                                        </p:tav>
                                        <p:tav tm="100000">
                                          <p:val>
                                            <p:strVal val="#ppt_y"/>
                                          </p:val>
                                        </p:tav>
                                      </p:tavLst>
                                    </p:anim>
                                  </p:childTnLst>
                                </p:cTn>
                              </p:par>
                              <p:par>
                                <p:cTn id="31" presetID="42" presetClass="entr" presetSubtype="0" fill="hold" nodeType="with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fade">
                                      <p:cBhvr>
                                        <p:cTn id="33" dur="1000"/>
                                        <p:tgtEl>
                                          <p:spTgt spid="15"/>
                                        </p:tgtEl>
                                      </p:cBhvr>
                                    </p:animEffect>
                                    <p:anim calcmode="lin" valueType="num">
                                      <p:cBhvr>
                                        <p:cTn id="34" dur="1000" fill="hold"/>
                                        <p:tgtEl>
                                          <p:spTgt spid="15"/>
                                        </p:tgtEl>
                                        <p:attrNameLst>
                                          <p:attrName>ppt_x</p:attrName>
                                        </p:attrNameLst>
                                      </p:cBhvr>
                                      <p:tavLst>
                                        <p:tav tm="0">
                                          <p:val>
                                            <p:strVal val="#ppt_x"/>
                                          </p:val>
                                        </p:tav>
                                        <p:tav tm="100000">
                                          <p:val>
                                            <p:strVal val="#ppt_x"/>
                                          </p:val>
                                        </p:tav>
                                      </p:tavLst>
                                    </p:anim>
                                    <p:anim calcmode="lin" valueType="num">
                                      <p:cBhvr>
                                        <p:cTn id="35" dur="1000" fill="hold"/>
                                        <p:tgtEl>
                                          <p:spTgt spid="15"/>
                                        </p:tgtEl>
                                        <p:attrNameLst>
                                          <p:attrName>ppt_y</p:attrName>
                                        </p:attrNameLst>
                                      </p:cBhvr>
                                      <p:tavLst>
                                        <p:tav tm="0">
                                          <p:val>
                                            <p:strVal val="#ppt_y+.1"/>
                                          </p:val>
                                        </p:tav>
                                        <p:tav tm="100000">
                                          <p:val>
                                            <p:strVal val="#ppt_y"/>
                                          </p:val>
                                        </p:tav>
                                      </p:tavLst>
                                    </p:anim>
                                  </p:childTnLst>
                                </p:cTn>
                              </p:par>
                            </p:childTnLst>
                          </p:cTn>
                        </p:par>
                        <p:par>
                          <p:cTn id="36" fill="hold">
                            <p:stCondLst>
                              <p:cond delay="1000"/>
                            </p:stCondLst>
                            <p:childTnLst>
                              <p:par>
                                <p:cTn id="37" presetID="10" presetClass="entr" presetSubtype="0" fill="hold" grpId="0" nodeType="afterEffect">
                                  <p:stCondLst>
                                    <p:cond delay="0"/>
                                  </p:stCondLst>
                                  <p:childTnLst>
                                    <p:set>
                                      <p:cBhvr>
                                        <p:cTn id="38" dur="1" fill="hold">
                                          <p:stCondLst>
                                            <p:cond delay="0"/>
                                          </p:stCondLst>
                                        </p:cTn>
                                        <p:tgtEl>
                                          <p:spTgt spid="20"/>
                                        </p:tgtEl>
                                        <p:attrNameLst>
                                          <p:attrName>style.visibility</p:attrName>
                                        </p:attrNameLst>
                                      </p:cBhvr>
                                      <p:to>
                                        <p:strVal val="visible"/>
                                      </p:to>
                                    </p:set>
                                    <p:animEffect transition="in" filter="fade">
                                      <p:cBhvr>
                                        <p:cTn id="39" dur="500"/>
                                        <p:tgtEl>
                                          <p:spTgt spid="20"/>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8"/>
                                        </p:tgtEl>
                                        <p:attrNameLst>
                                          <p:attrName>style.visibility</p:attrName>
                                        </p:attrNameLst>
                                      </p:cBhvr>
                                      <p:to>
                                        <p:strVal val="visible"/>
                                      </p:to>
                                    </p:set>
                                    <p:animEffect transition="in" filter="fade">
                                      <p:cBhvr>
                                        <p:cTn id="42" dur="500"/>
                                        <p:tgtEl>
                                          <p:spTgt spid="18"/>
                                        </p:tgtEl>
                                      </p:cBhvr>
                                    </p:animEffect>
                                  </p:childTnLst>
                                </p:cTn>
                              </p:par>
                            </p:childTnLst>
                          </p:cTn>
                        </p:par>
                      </p:childTnLst>
                    </p:cTn>
                  </p:par>
                  <p:par>
                    <p:cTn id="43" fill="hold">
                      <p:stCondLst>
                        <p:cond delay="indefinite"/>
                      </p:stCondLst>
                      <p:childTnLst>
                        <p:par>
                          <p:cTn id="44" fill="hold">
                            <p:stCondLst>
                              <p:cond delay="0"/>
                            </p:stCondLst>
                            <p:childTnLst>
                              <p:par>
                                <p:cTn id="45" presetID="42" presetClass="entr" presetSubtype="0" fill="hold" nodeType="clickEffect">
                                  <p:stCondLst>
                                    <p:cond delay="0"/>
                                  </p:stCondLst>
                                  <p:childTnLst>
                                    <p:set>
                                      <p:cBhvr>
                                        <p:cTn id="46" dur="1" fill="hold">
                                          <p:stCondLst>
                                            <p:cond delay="0"/>
                                          </p:stCondLst>
                                        </p:cTn>
                                        <p:tgtEl>
                                          <p:spTgt spid="10"/>
                                        </p:tgtEl>
                                        <p:attrNameLst>
                                          <p:attrName>style.visibility</p:attrName>
                                        </p:attrNameLst>
                                      </p:cBhvr>
                                      <p:to>
                                        <p:strVal val="visible"/>
                                      </p:to>
                                    </p:set>
                                    <p:animEffect transition="in" filter="fade">
                                      <p:cBhvr>
                                        <p:cTn id="47" dur="1000"/>
                                        <p:tgtEl>
                                          <p:spTgt spid="10"/>
                                        </p:tgtEl>
                                      </p:cBhvr>
                                    </p:animEffect>
                                    <p:anim calcmode="lin" valueType="num">
                                      <p:cBhvr>
                                        <p:cTn id="48" dur="1000" fill="hold"/>
                                        <p:tgtEl>
                                          <p:spTgt spid="10"/>
                                        </p:tgtEl>
                                        <p:attrNameLst>
                                          <p:attrName>ppt_x</p:attrName>
                                        </p:attrNameLst>
                                      </p:cBhvr>
                                      <p:tavLst>
                                        <p:tav tm="0">
                                          <p:val>
                                            <p:strVal val="#ppt_x"/>
                                          </p:val>
                                        </p:tav>
                                        <p:tav tm="100000">
                                          <p:val>
                                            <p:strVal val="#ppt_x"/>
                                          </p:val>
                                        </p:tav>
                                      </p:tavLst>
                                    </p:anim>
                                    <p:anim calcmode="lin" valueType="num">
                                      <p:cBhvr>
                                        <p:cTn id="49" dur="1000" fill="hold"/>
                                        <p:tgtEl>
                                          <p:spTgt spid="10"/>
                                        </p:tgtEl>
                                        <p:attrNameLst>
                                          <p:attrName>ppt_y</p:attrName>
                                        </p:attrNameLst>
                                      </p:cBhvr>
                                      <p:tavLst>
                                        <p:tav tm="0">
                                          <p:val>
                                            <p:strVal val="#ppt_y+.1"/>
                                          </p:val>
                                        </p:tav>
                                        <p:tav tm="100000">
                                          <p:val>
                                            <p:strVal val="#ppt_y"/>
                                          </p:val>
                                        </p:tav>
                                      </p:tavLst>
                                    </p:anim>
                                  </p:childTnLst>
                                </p:cTn>
                              </p:par>
                            </p:childTnLst>
                          </p:cTn>
                        </p:par>
                        <p:par>
                          <p:cTn id="50" fill="hold">
                            <p:stCondLst>
                              <p:cond delay="1000"/>
                            </p:stCondLst>
                            <p:childTnLst>
                              <p:par>
                                <p:cTn id="51" presetID="10" presetClass="entr" presetSubtype="0" fill="hold" grpId="0" nodeType="afterEffect">
                                  <p:stCondLst>
                                    <p:cond delay="0"/>
                                  </p:stCondLst>
                                  <p:childTnLst>
                                    <p:set>
                                      <p:cBhvr>
                                        <p:cTn id="52" dur="1" fill="hold">
                                          <p:stCondLst>
                                            <p:cond delay="0"/>
                                          </p:stCondLst>
                                        </p:cTn>
                                        <p:tgtEl>
                                          <p:spTgt spid="16"/>
                                        </p:tgtEl>
                                        <p:attrNameLst>
                                          <p:attrName>style.visibility</p:attrName>
                                        </p:attrNameLst>
                                      </p:cBhvr>
                                      <p:to>
                                        <p:strVal val="visible"/>
                                      </p:to>
                                    </p:set>
                                    <p:animEffect transition="in" filter="fade">
                                      <p:cBhvr>
                                        <p:cTn id="5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16" grpId="0"/>
      <p:bldP spid="18" grpId="0"/>
      <p:bldP spid="20" grpId="0"/>
      <p:bldP spid="3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DE5DE5-508C-4E6B-A931-9C8BFDD25A36}"/>
              </a:ext>
            </a:extLst>
          </p:cNvPr>
          <p:cNvSpPr>
            <a:spLocks noGrp="1"/>
          </p:cNvSpPr>
          <p:nvPr>
            <p:ph type="title"/>
          </p:nvPr>
        </p:nvSpPr>
        <p:spPr/>
        <p:txBody>
          <a:bodyPr/>
          <a:lstStyle/>
          <a:p>
            <a:r>
              <a:rPr lang="el-GR" dirty="0"/>
              <a:t>Αναγνώριση προσώπου</a:t>
            </a:r>
            <a:endParaRPr lang="en-US" dirty="0"/>
          </a:p>
        </p:txBody>
      </p:sp>
      <p:pic>
        <p:nvPicPr>
          <p:cNvPr id="7" name="Content Placeholder 6">
            <a:extLst>
              <a:ext uri="{FF2B5EF4-FFF2-40B4-BE49-F238E27FC236}">
                <a16:creationId xmlns:a16="http://schemas.microsoft.com/office/drawing/2014/main" id="{4CDDFA22-BEDE-4EAE-8A5F-AA7B35D8A0F0}"/>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bwMode="auto">
          <a:xfrm>
            <a:off x="1632061" y="1690688"/>
            <a:ext cx="8927877" cy="50219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9230819"/>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FE15E0-6638-4B20-8E25-69ED2CEE6F0D}"/>
              </a:ext>
            </a:extLst>
          </p:cNvPr>
          <p:cNvSpPr>
            <a:spLocks noGrp="1"/>
          </p:cNvSpPr>
          <p:nvPr>
            <p:ph type="title"/>
          </p:nvPr>
        </p:nvSpPr>
        <p:spPr>
          <a:xfrm>
            <a:off x="838200" y="365125"/>
            <a:ext cx="10515600" cy="1325563"/>
          </a:xfrm>
        </p:spPr>
        <p:txBody>
          <a:bodyPr/>
          <a:lstStyle/>
          <a:p>
            <a:r>
              <a:rPr lang="el-GR" dirty="0"/>
              <a:t>Αλγόριθμοι αναγνώρισης προσώπου</a:t>
            </a:r>
            <a:endParaRPr lang="en-US" dirty="0"/>
          </a:p>
        </p:txBody>
      </p:sp>
      <p:sp>
        <p:nvSpPr>
          <p:cNvPr id="3" name="Content Placeholder 2">
            <a:extLst>
              <a:ext uri="{FF2B5EF4-FFF2-40B4-BE49-F238E27FC236}">
                <a16:creationId xmlns:a16="http://schemas.microsoft.com/office/drawing/2014/main" id="{4371FDA6-5F74-48B0-9935-A8B37A9BD6B8}"/>
              </a:ext>
            </a:extLst>
          </p:cNvPr>
          <p:cNvSpPr>
            <a:spLocks noGrp="1"/>
          </p:cNvSpPr>
          <p:nvPr>
            <p:ph sz="half" idx="1"/>
          </p:nvPr>
        </p:nvSpPr>
        <p:spPr>
          <a:xfrm>
            <a:off x="838200" y="1825625"/>
            <a:ext cx="5181600" cy="4351338"/>
          </a:xfrm>
        </p:spPr>
        <p:txBody>
          <a:bodyPr/>
          <a:lstStyle/>
          <a:p>
            <a:r>
              <a:rPr lang="en-US" dirty="0"/>
              <a:t>Haar Cascade</a:t>
            </a:r>
          </a:p>
          <a:p>
            <a:r>
              <a:rPr lang="en-US" dirty="0"/>
              <a:t>Eigenfaces</a:t>
            </a:r>
          </a:p>
          <a:p>
            <a:r>
              <a:rPr lang="en-US" dirty="0"/>
              <a:t>Fisherfaces</a:t>
            </a:r>
          </a:p>
          <a:p>
            <a:r>
              <a:rPr lang="en-US" dirty="0"/>
              <a:t>Local Binary Pattern (LBP)</a:t>
            </a:r>
          </a:p>
          <a:p>
            <a:r>
              <a:rPr lang="en-US" dirty="0"/>
              <a:t>CNN</a:t>
            </a:r>
          </a:p>
          <a:p>
            <a:r>
              <a:rPr lang="en-US" dirty="0" err="1"/>
              <a:t>ResNet</a:t>
            </a:r>
            <a:endParaRPr lang="en-US" dirty="0"/>
          </a:p>
        </p:txBody>
      </p:sp>
      <p:pic>
        <p:nvPicPr>
          <p:cNvPr id="11" name="Content Placeholder 10">
            <a:extLst>
              <a:ext uri="{FF2B5EF4-FFF2-40B4-BE49-F238E27FC236}">
                <a16:creationId xmlns:a16="http://schemas.microsoft.com/office/drawing/2014/main" id="{E29AD101-FBBC-45D7-AC91-17F6C55F63B1}"/>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6096000" y="1825625"/>
            <a:ext cx="2010056" cy="1676634"/>
          </a:xfrm>
        </p:spPr>
      </p:pic>
      <p:sp>
        <p:nvSpPr>
          <p:cNvPr id="12" name="TextBox 11">
            <a:extLst>
              <a:ext uri="{FF2B5EF4-FFF2-40B4-BE49-F238E27FC236}">
                <a16:creationId xmlns:a16="http://schemas.microsoft.com/office/drawing/2014/main" id="{7DAC2AB5-5416-4E35-8E08-DABA43B1E58F}"/>
              </a:ext>
            </a:extLst>
          </p:cNvPr>
          <p:cNvSpPr txBox="1"/>
          <p:nvPr/>
        </p:nvSpPr>
        <p:spPr>
          <a:xfrm>
            <a:off x="6346563" y="3587262"/>
            <a:ext cx="1547447" cy="369332"/>
          </a:xfrm>
          <a:prstGeom prst="rect">
            <a:avLst/>
          </a:prstGeom>
          <a:noFill/>
        </p:spPr>
        <p:txBody>
          <a:bodyPr wrap="square" rtlCol="0">
            <a:spAutoFit/>
          </a:bodyPr>
          <a:lstStyle/>
          <a:p>
            <a:pPr algn="ctr"/>
            <a:r>
              <a:rPr lang="en-US" dirty="0"/>
              <a:t>Haar Cascade</a:t>
            </a:r>
          </a:p>
        </p:txBody>
      </p:sp>
      <p:pic>
        <p:nvPicPr>
          <p:cNvPr id="15" name="Picture 14">
            <a:extLst>
              <a:ext uri="{FF2B5EF4-FFF2-40B4-BE49-F238E27FC236}">
                <a16:creationId xmlns:a16="http://schemas.microsoft.com/office/drawing/2014/main" id="{DAB4069E-14E8-46F5-A991-E3A77DC4A4D2}"/>
              </a:ext>
            </a:extLst>
          </p:cNvPr>
          <p:cNvPicPr>
            <a:picLocks noChangeAspect="1"/>
          </p:cNvPicPr>
          <p:nvPr/>
        </p:nvPicPr>
        <p:blipFill rotWithShape="1">
          <a:blip r:embed="rId5"/>
          <a:srcRect l="1272" r="1544" b="11911"/>
          <a:stretch/>
        </p:blipFill>
        <p:spPr>
          <a:xfrm>
            <a:off x="8432819" y="1814376"/>
            <a:ext cx="3062363" cy="1687883"/>
          </a:xfrm>
          <a:prstGeom prst="rect">
            <a:avLst/>
          </a:prstGeom>
        </p:spPr>
      </p:pic>
      <p:sp>
        <p:nvSpPr>
          <p:cNvPr id="21" name="TextBox 20">
            <a:extLst>
              <a:ext uri="{FF2B5EF4-FFF2-40B4-BE49-F238E27FC236}">
                <a16:creationId xmlns:a16="http://schemas.microsoft.com/office/drawing/2014/main" id="{82FA3C1B-D351-4D51-8F6B-80A27BA11D2D}"/>
              </a:ext>
            </a:extLst>
          </p:cNvPr>
          <p:cNvSpPr txBox="1"/>
          <p:nvPr/>
        </p:nvSpPr>
        <p:spPr>
          <a:xfrm>
            <a:off x="9190276" y="3587262"/>
            <a:ext cx="1547447" cy="369332"/>
          </a:xfrm>
          <a:prstGeom prst="rect">
            <a:avLst/>
          </a:prstGeom>
          <a:noFill/>
        </p:spPr>
        <p:txBody>
          <a:bodyPr wrap="square" rtlCol="0">
            <a:spAutoFit/>
          </a:bodyPr>
          <a:lstStyle/>
          <a:p>
            <a:pPr algn="ctr"/>
            <a:r>
              <a:rPr lang="en-US" dirty="0"/>
              <a:t>LBP</a:t>
            </a:r>
          </a:p>
        </p:txBody>
      </p:sp>
      <p:pic>
        <p:nvPicPr>
          <p:cNvPr id="18" name="Picture 17">
            <a:extLst>
              <a:ext uri="{FF2B5EF4-FFF2-40B4-BE49-F238E27FC236}">
                <a16:creationId xmlns:a16="http://schemas.microsoft.com/office/drawing/2014/main" id="{16D51031-3393-419F-A3EA-686F6D1F23C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29000" y="4001294"/>
            <a:ext cx="4789127" cy="1618001"/>
          </a:xfrm>
          <a:prstGeom prst="rect">
            <a:avLst/>
          </a:prstGeom>
        </p:spPr>
      </p:pic>
      <p:pic>
        <p:nvPicPr>
          <p:cNvPr id="20" name="Picture 19">
            <a:extLst>
              <a:ext uri="{FF2B5EF4-FFF2-40B4-BE49-F238E27FC236}">
                <a16:creationId xmlns:a16="http://schemas.microsoft.com/office/drawing/2014/main" id="{4307F1E7-53AD-4E0B-90BD-FCA2143F50C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432819" y="4264171"/>
            <a:ext cx="3062363" cy="1720885"/>
          </a:xfrm>
          <a:prstGeom prst="rect">
            <a:avLst/>
          </a:prstGeom>
        </p:spPr>
      </p:pic>
      <p:sp>
        <p:nvSpPr>
          <p:cNvPr id="26" name="TextBox 25">
            <a:extLst>
              <a:ext uri="{FF2B5EF4-FFF2-40B4-BE49-F238E27FC236}">
                <a16:creationId xmlns:a16="http://schemas.microsoft.com/office/drawing/2014/main" id="{FC922921-884C-41DA-A531-5DCB35A29E8C}"/>
              </a:ext>
            </a:extLst>
          </p:cNvPr>
          <p:cNvSpPr txBox="1"/>
          <p:nvPr/>
        </p:nvSpPr>
        <p:spPr>
          <a:xfrm>
            <a:off x="5049839" y="5677928"/>
            <a:ext cx="1547447" cy="369332"/>
          </a:xfrm>
          <a:prstGeom prst="rect">
            <a:avLst/>
          </a:prstGeom>
          <a:noFill/>
        </p:spPr>
        <p:txBody>
          <a:bodyPr wrap="square" rtlCol="0">
            <a:spAutoFit/>
          </a:bodyPr>
          <a:lstStyle/>
          <a:p>
            <a:pPr algn="ctr"/>
            <a:r>
              <a:rPr lang="en-US" dirty="0"/>
              <a:t>CNN</a:t>
            </a:r>
          </a:p>
        </p:txBody>
      </p:sp>
      <p:sp>
        <p:nvSpPr>
          <p:cNvPr id="27" name="TextBox 26">
            <a:extLst>
              <a:ext uri="{FF2B5EF4-FFF2-40B4-BE49-F238E27FC236}">
                <a16:creationId xmlns:a16="http://schemas.microsoft.com/office/drawing/2014/main" id="{8D585242-0568-4AB9-9336-5E557588750F}"/>
              </a:ext>
            </a:extLst>
          </p:cNvPr>
          <p:cNvSpPr txBox="1"/>
          <p:nvPr/>
        </p:nvSpPr>
        <p:spPr>
          <a:xfrm>
            <a:off x="9190275" y="5992297"/>
            <a:ext cx="1547447" cy="369332"/>
          </a:xfrm>
          <a:prstGeom prst="rect">
            <a:avLst/>
          </a:prstGeom>
          <a:noFill/>
        </p:spPr>
        <p:txBody>
          <a:bodyPr wrap="square" rtlCol="0">
            <a:spAutoFit/>
          </a:bodyPr>
          <a:lstStyle/>
          <a:p>
            <a:pPr algn="ctr"/>
            <a:r>
              <a:rPr lang="en-US" dirty="0" err="1"/>
              <a:t>ResNet</a:t>
            </a:r>
            <a:endParaRPr lang="en-US" dirty="0"/>
          </a:p>
        </p:txBody>
      </p:sp>
    </p:spTree>
    <p:extLst>
      <p:ext uri="{BB962C8B-B14F-4D97-AF65-F5344CB8AC3E}">
        <p14:creationId xmlns:p14="http://schemas.microsoft.com/office/powerpoint/2010/main" val="2826935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1000"/>
                                        <p:tgtEl>
                                          <p:spTgt spid="11"/>
                                        </p:tgtEl>
                                      </p:cBhvr>
                                    </p:animEffect>
                                    <p:anim calcmode="lin" valueType="num">
                                      <p:cBhvr>
                                        <p:cTn id="13" dur="1000" fill="hold"/>
                                        <p:tgtEl>
                                          <p:spTgt spid="11"/>
                                        </p:tgtEl>
                                        <p:attrNameLst>
                                          <p:attrName>ppt_x</p:attrName>
                                        </p:attrNameLst>
                                      </p:cBhvr>
                                      <p:tavLst>
                                        <p:tav tm="0">
                                          <p:val>
                                            <p:strVal val="#ppt_x"/>
                                          </p:val>
                                        </p:tav>
                                        <p:tav tm="100000">
                                          <p:val>
                                            <p:strVal val="#ppt_x"/>
                                          </p:val>
                                        </p:tav>
                                      </p:tavLst>
                                    </p:anim>
                                    <p:anim calcmode="lin" valueType="num">
                                      <p:cBhvr>
                                        <p:cTn id="14" dur="1000" fill="hold"/>
                                        <p:tgtEl>
                                          <p:spTgt spid="11"/>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1000"/>
                                        <p:tgtEl>
                                          <p:spTgt spid="12"/>
                                        </p:tgtEl>
                                      </p:cBhvr>
                                    </p:animEffect>
                                    <p:anim calcmode="lin" valueType="num">
                                      <p:cBhvr>
                                        <p:cTn id="18" dur="1000" fill="hold"/>
                                        <p:tgtEl>
                                          <p:spTgt spid="12"/>
                                        </p:tgtEl>
                                        <p:attrNameLst>
                                          <p:attrName>ppt_x</p:attrName>
                                        </p:attrNameLst>
                                      </p:cBhvr>
                                      <p:tavLst>
                                        <p:tav tm="0">
                                          <p:val>
                                            <p:strVal val="#ppt_x"/>
                                          </p:val>
                                        </p:tav>
                                        <p:tav tm="100000">
                                          <p:val>
                                            <p:strVal val="#ppt_x"/>
                                          </p:val>
                                        </p:tav>
                                      </p:tavLst>
                                    </p:anim>
                                    <p:anim calcmode="lin" valueType="num">
                                      <p:cBhvr>
                                        <p:cTn id="1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3">
                                            <p:txEl>
                                              <p:pRg st="1" end="1"/>
                                            </p:txEl>
                                          </p:spTgt>
                                        </p:tgtEl>
                                        <p:attrNameLst>
                                          <p:attrName>style.visibility</p:attrName>
                                        </p:attrNameLst>
                                      </p:cBhvr>
                                      <p:to>
                                        <p:strVal val="visible"/>
                                      </p:to>
                                    </p:set>
                                    <p:animEffect transition="in" filter="fade">
                                      <p:cBhvr>
                                        <p:cTn id="24" dur="1000"/>
                                        <p:tgtEl>
                                          <p:spTgt spid="3">
                                            <p:txEl>
                                              <p:pRg st="1" end="1"/>
                                            </p:txEl>
                                          </p:spTgt>
                                        </p:tgtEl>
                                      </p:cBhvr>
                                    </p:animEffect>
                                    <p:anim calcmode="lin" valueType="num">
                                      <p:cBhvr>
                                        <p:cTn id="2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3">
                                            <p:txEl>
                                              <p:pRg st="2" end="2"/>
                                            </p:txEl>
                                          </p:spTgt>
                                        </p:tgtEl>
                                        <p:attrNameLst>
                                          <p:attrName>style.visibility</p:attrName>
                                        </p:attrNameLst>
                                      </p:cBhvr>
                                      <p:to>
                                        <p:strVal val="visible"/>
                                      </p:to>
                                    </p:set>
                                    <p:animEffect transition="in" filter="fade">
                                      <p:cBhvr>
                                        <p:cTn id="31" dur="1000"/>
                                        <p:tgtEl>
                                          <p:spTgt spid="3">
                                            <p:txEl>
                                              <p:pRg st="2" end="2"/>
                                            </p:txEl>
                                          </p:spTgt>
                                        </p:tgtEl>
                                      </p:cBhvr>
                                    </p:animEffect>
                                    <p:anim calcmode="lin" valueType="num">
                                      <p:cBhvr>
                                        <p:cTn id="3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3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grpId="0" nodeType="clickEffect">
                                  <p:stCondLst>
                                    <p:cond delay="0"/>
                                  </p:stCondLst>
                                  <p:childTnLst>
                                    <p:set>
                                      <p:cBhvr>
                                        <p:cTn id="37" dur="1" fill="hold">
                                          <p:stCondLst>
                                            <p:cond delay="0"/>
                                          </p:stCondLst>
                                        </p:cTn>
                                        <p:tgtEl>
                                          <p:spTgt spid="3">
                                            <p:txEl>
                                              <p:pRg st="3" end="3"/>
                                            </p:txEl>
                                          </p:spTgt>
                                        </p:tgtEl>
                                        <p:attrNameLst>
                                          <p:attrName>style.visibility</p:attrName>
                                        </p:attrNameLst>
                                      </p:cBhvr>
                                      <p:to>
                                        <p:strVal val="visible"/>
                                      </p:to>
                                    </p:set>
                                    <p:animEffect transition="in" filter="fade">
                                      <p:cBhvr>
                                        <p:cTn id="38" dur="1000"/>
                                        <p:tgtEl>
                                          <p:spTgt spid="3">
                                            <p:txEl>
                                              <p:pRg st="3" end="3"/>
                                            </p:txEl>
                                          </p:spTgt>
                                        </p:tgtEl>
                                      </p:cBhvr>
                                    </p:animEffect>
                                    <p:anim calcmode="lin" valueType="num">
                                      <p:cBhvr>
                                        <p:cTn id="3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40" dur="1000" fill="hold"/>
                                        <p:tgtEl>
                                          <p:spTgt spid="3">
                                            <p:txEl>
                                              <p:pRg st="3" end="3"/>
                                            </p:txEl>
                                          </p:spTgt>
                                        </p:tgtEl>
                                        <p:attrNameLst>
                                          <p:attrName>ppt_y</p:attrName>
                                        </p:attrNameLst>
                                      </p:cBhvr>
                                      <p:tavLst>
                                        <p:tav tm="0">
                                          <p:val>
                                            <p:strVal val="#ppt_y+.1"/>
                                          </p:val>
                                        </p:tav>
                                        <p:tav tm="100000">
                                          <p:val>
                                            <p:strVal val="#ppt_y"/>
                                          </p:val>
                                        </p:tav>
                                      </p:tavLst>
                                    </p:anim>
                                  </p:childTnLst>
                                </p:cTn>
                              </p:par>
                              <p:par>
                                <p:cTn id="41" presetID="42" presetClass="entr" presetSubtype="0" fill="hold" nodeType="withEffect">
                                  <p:stCondLst>
                                    <p:cond delay="0"/>
                                  </p:stCondLst>
                                  <p:childTnLst>
                                    <p:set>
                                      <p:cBhvr>
                                        <p:cTn id="42" dur="1" fill="hold">
                                          <p:stCondLst>
                                            <p:cond delay="0"/>
                                          </p:stCondLst>
                                        </p:cTn>
                                        <p:tgtEl>
                                          <p:spTgt spid="15"/>
                                        </p:tgtEl>
                                        <p:attrNameLst>
                                          <p:attrName>style.visibility</p:attrName>
                                        </p:attrNameLst>
                                      </p:cBhvr>
                                      <p:to>
                                        <p:strVal val="visible"/>
                                      </p:to>
                                    </p:set>
                                    <p:animEffect transition="in" filter="fade">
                                      <p:cBhvr>
                                        <p:cTn id="43" dur="1000"/>
                                        <p:tgtEl>
                                          <p:spTgt spid="15"/>
                                        </p:tgtEl>
                                      </p:cBhvr>
                                    </p:animEffect>
                                    <p:anim calcmode="lin" valueType="num">
                                      <p:cBhvr>
                                        <p:cTn id="44" dur="1000" fill="hold"/>
                                        <p:tgtEl>
                                          <p:spTgt spid="15"/>
                                        </p:tgtEl>
                                        <p:attrNameLst>
                                          <p:attrName>ppt_x</p:attrName>
                                        </p:attrNameLst>
                                      </p:cBhvr>
                                      <p:tavLst>
                                        <p:tav tm="0">
                                          <p:val>
                                            <p:strVal val="#ppt_x"/>
                                          </p:val>
                                        </p:tav>
                                        <p:tav tm="100000">
                                          <p:val>
                                            <p:strVal val="#ppt_x"/>
                                          </p:val>
                                        </p:tav>
                                      </p:tavLst>
                                    </p:anim>
                                    <p:anim calcmode="lin" valueType="num">
                                      <p:cBhvr>
                                        <p:cTn id="45" dur="1000" fill="hold"/>
                                        <p:tgtEl>
                                          <p:spTgt spid="15"/>
                                        </p:tgtEl>
                                        <p:attrNameLst>
                                          <p:attrName>ppt_y</p:attrName>
                                        </p:attrNameLst>
                                      </p:cBhvr>
                                      <p:tavLst>
                                        <p:tav tm="0">
                                          <p:val>
                                            <p:strVal val="#ppt_y+.1"/>
                                          </p:val>
                                        </p:tav>
                                        <p:tav tm="100000">
                                          <p:val>
                                            <p:strVal val="#ppt_y"/>
                                          </p:val>
                                        </p:tav>
                                      </p:tavLst>
                                    </p:anim>
                                  </p:childTnLst>
                                </p:cTn>
                              </p:par>
                              <p:par>
                                <p:cTn id="46" presetID="42" presetClass="entr" presetSubtype="0" fill="hold" grpId="0" nodeType="withEffect">
                                  <p:stCondLst>
                                    <p:cond delay="0"/>
                                  </p:stCondLst>
                                  <p:childTnLst>
                                    <p:set>
                                      <p:cBhvr>
                                        <p:cTn id="47" dur="1" fill="hold">
                                          <p:stCondLst>
                                            <p:cond delay="0"/>
                                          </p:stCondLst>
                                        </p:cTn>
                                        <p:tgtEl>
                                          <p:spTgt spid="21"/>
                                        </p:tgtEl>
                                        <p:attrNameLst>
                                          <p:attrName>style.visibility</p:attrName>
                                        </p:attrNameLst>
                                      </p:cBhvr>
                                      <p:to>
                                        <p:strVal val="visible"/>
                                      </p:to>
                                    </p:set>
                                    <p:animEffect transition="in" filter="fade">
                                      <p:cBhvr>
                                        <p:cTn id="48" dur="1000"/>
                                        <p:tgtEl>
                                          <p:spTgt spid="21"/>
                                        </p:tgtEl>
                                      </p:cBhvr>
                                    </p:animEffect>
                                    <p:anim calcmode="lin" valueType="num">
                                      <p:cBhvr>
                                        <p:cTn id="49" dur="1000" fill="hold"/>
                                        <p:tgtEl>
                                          <p:spTgt spid="21"/>
                                        </p:tgtEl>
                                        <p:attrNameLst>
                                          <p:attrName>ppt_x</p:attrName>
                                        </p:attrNameLst>
                                      </p:cBhvr>
                                      <p:tavLst>
                                        <p:tav tm="0">
                                          <p:val>
                                            <p:strVal val="#ppt_x"/>
                                          </p:val>
                                        </p:tav>
                                        <p:tav tm="100000">
                                          <p:val>
                                            <p:strVal val="#ppt_x"/>
                                          </p:val>
                                        </p:tav>
                                      </p:tavLst>
                                    </p:anim>
                                    <p:anim calcmode="lin" valueType="num">
                                      <p:cBhvr>
                                        <p:cTn id="50"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42" presetClass="entr" presetSubtype="0" fill="hold" grpId="0" nodeType="clickEffect">
                                  <p:stCondLst>
                                    <p:cond delay="0"/>
                                  </p:stCondLst>
                                  <p:childTnLst>
                                    <p:set>
                                      <p:cBhvr>
                                        <p:cTn id="54" dur="1" fill="hold">
                                          <p:stCondLst>
                                            <p:cond delay="0"/>
                                          </p:stCondLst>
                                        </p:cTn>
                                        <p:tgtEl>
                                          <p:spTgt spid="3">
                                            <p:txEl>
                                              <p:pRg st="4" end="4"/>
                                            </p:txEl>
                                          </p:spTgt>
                                        </p:tgtEl>
                                        <p:attrNameLst>
                                          <p:attrName>style.visibility</p:attrName>
                                        </p:attrNameLst>
                                      </p:cBhvr>
                                      <p:to>
                                        <p:strVal val="visible"/>
                                      </p:to>
                                    </p:set>
                                    <p:animEffect transition="in" filter="fade">
                                      <p:cBhvr>
                                        <p:cTn id="55" dur="1000"/>
                                        <p:tgtEl>
                                          <p:spTgt spid="3">
                                            <p:txEl>
                                              <p:pRg st="4" end="4"/>
                                            </p:txEl>
                                          </p:spTgt>
                                        </p:tgtEl>
                                      </p:cBhvr>
                                    </p:animEffect>
                                    <p:anim calcmode="lin" valueType="num">
                                      <p:cBhvr>
                                        <p:cTn id="5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57" dur="1000" fill="hold"/>
                                        <p:tgtEl>
                                          <p:spTgt spid="3">
                                            <p:txEl>
                                              <p:pRg st="4" end="4"/>
                                            </p:txEl>
                                          </p:spTgt>
                                        </p:tgtEl>
                                        <p:attrNameLst>
                                          <p:attrName>ppt_y</p:attrName>
                                        </p:attrNameLst>
                                      </p:cBhvr>
                                      <p:tavLst>
                                        <p:tav tm="0">
                                          <p:val>
                                            <p:strVal val="#ppt_y+.1"/>
                                          </p:val>
                                        </p:tav>
                                        <p:tav tm="100000">
                                          <p:val>
                                            <p:strVal val="#ppt_y"/>
                                          </p:val>
                                        </p:tav>
                                      </p:tavLst>
                                    </p:anim>
                                  </p:childTnLst>
                                </p:cTn>
                              </p:par>
                              <p:par>
                                <p:cTn id="58" presetID="42" presetClass="entr" presetSubtype="0" fill="hold" grpId="0" nodeType="withEffect">
                                  <p:stCondLst>
                                    <p:cond delay="0"/>
                                  </p:stCondLst>
                                  <p:childTnLst>
                                    <p:set>
                                      <p:cBhvr>
                                        <p:cTn id="59" dur="1" fill="hold">
                                          <p:stCondLst>
                                            <p:cond delay="0"/>
                                          </p:stCondLst>
                                        </p:cTn>
                                        <p:tgtEl>
                                          <p:spTgt spid="26"/>
                                        </p:tgtEl>
                                        <p:attrNameLst>
                                          <p:attrName>style.visibility</p:attrName>
                                        </p:attrNameLst>
                                      </p:cBhvr>
                                      <p:to>
                                        <p:strVal val="visible"/>
                                      </p:to>
                                    </p:set>
                                    <p:animEffect transition="in" filter="fade">
                                      <p:cBhvr>
                                        <p:cTn id="60" dur="1000"/>
                                        <p:tgtEl>
                                          <p:spTgt spid="26"/>
                                        </p:tgtEl>
                                      </p:cBhvr>
                                    </p:animEffect>
                                    <p:anim calcmode="lin" valueType="num">
                                      <p:cBhvr>
                                        <p:cTn id="61" dur="1000" fill="hold"/>
                                        <p:tgtEl>
                                          <p:spTgt spid="26"/>
                                        </p:tgtEl>
                                        <p:attrNameLst>
                                          <p:attrName>ppt_x</p:attrName>
                                        </p:attrNameLst>
                                      </p:cBhvr>
                                      <p:tavLst>
                                        <p:tav tm="0">
                                          <p:val>
                                            <p:strVal val="#ppt_x"/>
                                          </p:val>
                                        </p:tav>
                                        <p:tav tm="100000">
                                          <p:val>
                                            <p:strVal val="#ppt_x"/>
                                          </p:val>
                                        </p:tav>
                                      </p:tavLst>
                                    </p:anim>
                                    <p:anim calcmode="lin" valueType="num">
                                      <p:cBhvr>
                                        <p:cTn id="62" dur="1000" fill="hold"/>
                                        <p:tgtEl>
                                          <p:spTgt spid="26"/>
                                        </p:tgtEl>
                                        <p:attrNameLst>
                                          <p:attrName>ppt_y</p:attrName>
                                        </p:attrNameLst>
                                      </p:cBhvr>
                                      <p:tavLst>
                                        <p:tav tm="0">
                                          <p:val>
                                            <p:strVal val="#ppt_y+.1"/>
                                          </p:val>
                                        </p:tav>
                                        <p:tav tm="100000">
                                          <p:val>
                                            <p:strVal val="#ppt_y"/>
                                          </p:val>
                                        </p:tav>
                                      </p:tavLst>
                                    </p:anim>
                                  </p:childTnLst>
                                </p:cTn>
                              </p:par>
                              <p:par>
                                <p:cTn id="63" presetID="42" presetClass="entr" presetSubtype="0" fill="hold" nodeType="withEffect">
                                  <p:stCondLst>
                                    <p:cond delay="0"/>
                                  </p:stCondLst>
                                  <p:childTnLst>
                                    <p:set>
                                      <p:cBhvr>
                                        <p:cTn id="64" dur="1" fill="hold">
                                          <p:stCondLst>
                                            <p:cond delay="0"/>
                                          </p:stCondLst>
                                        </p:cTn>
                                        <p:tgtEl>
                                          <p:spTgt spid="18"/>
                                        </p:tgtEl>
                                        <p:attrNameLst>
                                          <p:attrName>style.visibility</p:attrName>
                                        </p:attrNameLst>
                                      </p:cBhvr>
                                      <p:to>
                                        <p:strVal val="visible"/>
                                      </p:to>
                                    </p:set>
                                    <p:animEffect transition="in" filter="fade">
                                      <p:cBhvr>
                                        <p:cTn id="65" dur="1100"/>
                                        <p:tgtEl>
                                          <p:spTgt spid="18"/>
                                        </p:tgtEl>
                                      </p:cBhvr>
                                    </p:animEffect>
                                    <p:anim calcmode="lin" valueType="num">
                                      <p:cBhvr>
                                        <p:cTn id="66" dur="1100" fill="hold"/>
                                        <p:tgtEl>
                                          <p:spTgt spid="18"/>
                                        </p:tgtEl>
                                        <p:attrNameLst>
                                          <p:attrName>ppt_x</p:attrName>
                                        </p:attrNameLst>
                                      </p:cBhvr>
                                      <p:tavLst>
                                        <p:tav tm="0">
                                          <p:val>
                                            <p:strVal val="#ppt_x"/>
                                          </p:val>
                                        </p:tav>
                                        <p:tav tm="100000">
                                          <p:val>
                                            <p:strVal val="#ppt_x"/>
                                          </p:val>
                                        </p:tav>
                                      </p:tavLst>
                                    </p:anim>
                                    <p:anim calcmode="lin" valueType="num">
                                      <p:cBhvr>
                                        <p:cTn id="67" dur="11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68" fill="hold">
                      <p:stCondLst>
                        <p:cond delay="indefinite"/>
                      </p:stCondLst>
                      <p:childTnLst>
                        <p:par>
                          <p:cTn id="69" fill="hold">
                            <p:stCondLst>
                              <p:cond delay="0"/>
                            </p:stCondLst>
                            <p:childTnLst>
                              <p:par>
                                <p:cTn id="70" presetID="42" presetClass="entr" presetSubtype="0" fill="hold" grpId="0" nodeType="clickEffect">
                                  <p:stCondLst>
                                    <p:cond delay="0"/>
                                  </p:stCondLst>
                                  <p:childTnLst>
                                    <p:set>
                                      <p:cBhvr>
                                        <p:cTn id="71" dur="1" fill="hold">
                                          <p:stCondLst>
                                            <p:cond delay="0"/>
                                          </p:stCondLst>
                                        </p:cTn>
                                        <p:tgtEl>
                                          <p:spTgt spid="3">
                                            <p:txEl>
                                              <p:pRg st="5" end="5"/>
                                            </p:txEl>
                                          </p:spTgt>
                                        </p:tgtEl>
                                        <p:attrNameLst>
                                          <p:attrName>style.visibility</p:attrName>
                                        </p:attrNameLst>
                                      </p:cBhvr>
                                      <p:to>
                                        <p:strVal val="visible"/>
                                      </p:to>
                                    </p:set>
                                    <p:animEffect transition="in" filter="fade">
                                      <p:cBhvr>
                                        <p:cTn id="72" dur="1000"/>
                                        <p:tgtEl>
                                          <p:spTgt spid="3">
                                            <p:txEl>
                                              <p:pRg st="5" end="5"/>
                                            </p:txEl>
                                          </p:spTgt>
                                        </p:tgtEl>
                                      </p:cBhvr>
                                    </p:animEffect>
                                    <p:anim calcmode="lin" valueType="num">
                                      <p:cBhvr>
                                        <p:cTn id="7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74" dur="1000" fill="hold"/>
                                        <p:tgtEl>
                                          <p:spTgt spid="3">
                                            <p:txEl>
                                              <p:pRg st="5" end="5"/>
                                            </p:txEl>
                                          </p:spTgt>
                                        </p:tgtEl>
                                        <p:attrNameLst>
                                          <p:attrName>ppt_y</p:attrName>
                                        </p:attrNameLst>
                                      </p:cBhvr>
                                      <p:tavLst>
                                        <p:tav tm="0">
                                          <p:val>
                                            <p:strVal val="#ppt_y+.1"/>
                                          </p:val>
                                        </p:tav>
                                        <p:tav tm="100000">
                                          <p:val>
                                            <p:strVal val="#ppt_y"/>
                                          </p:val>
                                        </p:tav>
                                      </p:tavLst>
                                    </p:anim>
                                  </p:childTnLst>
                                </p:cTn>
                              </p:par>
                              <p:par>
                                <p:cTn id="75" presetID="42" presetClass="entr" presetSubtype="0" fill="hold" grpId="0" nodeType="withEffect">
                                  <p:stCondLst>
                                    <p:cond delay="0"/>
                                  </p:stCondLst>
                                  <p:childTnLst>
                                    <p:set>
                                      <p:cBhvr>
                                        <p:cTn id="76" dur="1" fill="hold">
                                          <p:stCondLst>
                                            <p:cond delay="0"/>
                                          </p:stCondLst>
                                        </p:cTn>
                                        <p:tgtEl>
                                          <p:spTgt spid="27"/>
                                        </p:tgtEl>
                                        <p:attrNameLst>
                                          <p:attrName>style.visibility</p:attrName>
                                        </p:attrNameLst>
                                      </p:cBhvr>
                                      <p:to>
                                        <p:strVal val="visible"/>
                                      </p:to>
                                    </p:set>
                                    <p:animEffect transition="in" filter="fade">
                                      <p:cBhvr>
                                        <p:cTn id="77" dur="1000"/>
                                        <p:tgtEl>
                                          <p:spTgt spid="27"/>
                                        </p:tgtEl>
                                      </p:cBhvr>
                                    </p:animEffect>
                                    <p:anim calcmode="lin" valueType="num">
                                      <p:cBhvr>
                                        <p:cTn id="78" dur="1000" fill="hold"/>
                                        <p:tgtEl>
                                          <p:spTgt spid="27"/>
                                        </p:tgtEl>
                                        <p:attrNameLst>
                                          <p:attrName>ppt_x</p:attrName>
                                        </p:attrNameLst>
                                      </p:cBhvr>
                                      <p:tavLst>
                                        <p:tav tm="0">
                                          <p:val>
                                            <p:strVal val="#ppt_x"/>
                                          </p:val>
                                        </p:tav>
                                        <p:tav tm="100000">
                                          <p:val>
                                            <p:strVal val="#ppt_x"/>
                                          </p:val>
                                        </p:tav>
                                      </p:tavLst>
                                    </p:anim>
                                    <p:anim calcmode="lin" valueType="num">
                                      <p:cBhvr>
                                        <p:cTn id="79" dur="1000" fill="hold"/>
                                        <p:tgtEl>
                                          <p:spTgt spid="27"/>
                                        </p:tgtEl>
                                        <p:attrNameLst>
                                          <p:attrName>ppt_y</p:attrName>
                                        </p:attrNameLst>
                                      </p:cBhvr>
                                      <p:tavLst>
                                        <p:tav tm="0">
                                          <p:val>
                                            <p:strVal val="#ppt_y+.1"/>
                                          </p:val>
                                        </p:tav>
                                        <p:tav tm="100000">
                                          <p:val>
                                            <p:strVal val="#ppt_y"/>
                                          </p:val>
                                        </p:tav>
                                      </p:tavLst>
                                    </p:anim>
                                  </p:childTnLst>
                                </p:cTn>
                              </p:par>
                              <p:par>
                                <p:cTn id="80" presetID="42" presetClass="entr" presetSubtype="0" fill="hold" nodeType="withEffect">
                                  <p:stCondLst>
                                    <p:cond delay="0"/>
                                  </p:stCondLst>
                                  <p:childTnLst>
                                    <p:set>
                                      <p:cBhvr>
                                        <p:cTn id="81" dur="1" fill="hold">
                                          <p:stCondLst>
                                            <p:cond delay="0"/>
                                          </p:stCondLst>
                                        </p:cTn>
                                        <p:tgtEl>
                                          <p:spTgt spid="20"/>
                                        </p:tgtEl>
                                        <p:attrNameLst>
                                          <p:attrName>style.visibility</p:attrName>
                                        </p:attrNameLst>
                                      </p:cBhvr>
                                      <p:to>
                                        <p:strVal val="visible"/>
                                      </p:to>
                                    </p:set>
                                    <p:animEffect transition="in" filter="fade">
                                      <p:cBhvr>
                                        <p:cTn id="82" dur="1000"/>
                                        <p:tgtEl>
                                          <p:spTgt spid="20"/>
                                        </p:tgtEl>
                                      </p:cBhvr>
                                    </p:animEffect>
                                    <p:anim calcmode="lin" valueType="num">
                                      <p:cBhvr>
                                        <p:cTn id="83" dur="1000" fill="hold"/>
                                        <p:tgtEl>
                                          <p:spTgt spid="20"/>
                                        </p:tgtEl>
                                        <p:attrNameLst>
                                          <p:attrName>ppt_x</p:attrName>
                                        </p:attrNameLst>
                                      </p:cBhvr>
                                      <p:tavLst>
                                        <p:tav tm="0">
                                          <p:val>
                                            <p:strVal val="#ppt_x"/>
                                          </p:val>
                                        </p:tav>
                                        <p:tav tm="100000">
                                          <p:val>
                                            <p:strVal val="#ppt_x"/>
                                          </p:val>
                                        </p:tav>
                                      </p:tavLst>
                                    </p:anim>
                                    <p:anim calcmode="lin" valueType="num">
                                      <p:cBhvr>
                                        <p:cTn id="84"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85" fill="hold">
                      <p:stCondLst>
                        <p:cond delay="indefinite"/>
                      </p:stCondLst>
                      <p:childTnLst>
                        <p:par>
                          <p:cTn id="86" fill="hold">
                            <p:stCondLst>
                              <p:cond delay="0"/>
                            </p:stCondLst>
                            <p:childTnLst>
                              <p:par>
                                <p:cTn id="87" presetID="26" presetClass="emph" presetSubtype="0" fill="hold" grpId="2" nodeType="clickEffect">
                                  <p:stCondLst>
                                    <p:cond delay="0"/>
                                  </p:stCondLst>
                                  <p:childTnLst>
                                    <p:animEffect transition="out" filter="fade">
                                      <p:cBhvr>
                                        <p:cTn id="88" dur="500" tmFilter="0, 0; .2, .5; .8, .5; 1, 0"/>
                                        <p:tgtEl>
                                          <p:spTgt spid="3">
                                            <p:txEl>
                                              <p:pRg st="5" end="5"/>
                                            </p:txEl>
                                          </p:spTgt>
                                        </p:tgtEl>
                                      </p:cBhvr>
                                    </p:animEffect>
                                    <p:animScale>
                                      <p:cBhvr>
                                        <p:cTn id="89" dur="250" autoRev="1" fill="hold"/>
                                        <p:tgtEl>
                                          <p:spTgt spid="3">
                                            <p:txEl>
                                              <p:pRg st="5" end="5"/>
                                            </p:txEl>
                                          </p:spTgt>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3" grpId="2" uiExpand="1" build="p"/>
      <p:bldP spid="12" grpId="0"/>
      <p:bldP spid="21" grpId="0"/>
      <p:bldP spid="26" grpId="0"/>
      <p:bldP spid="2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F506E-2149-4765-BA53-677B9594329A}"/>
              </a:ext>
            </a:extLst>
          </p:cNvPr>
          <p:cNvSpPr>
            <a:spLocks noGrp="1"/>
          </p:cNvSpPr>
          <p:nvPr>
            <p:ph type="title"/>
          </p:nvPr>
        </p:nvSpPr>
        <p:spPr/>
        <p:txBody>
          <a:bodyPr/>
          <a:lstStyle/>
          <a:p>
            <a:r>
              <a:rPr lang="el-GR" dirty="0"/>
              <a:t>Σχεδίαση λογοτύπων</a:t>
            </a:r>
            <a:endParaRPr lang="en-US" dirty="0"/>
          </a:p>
        </p:txBody>
      </p:sp>
      <p:pic>
        <p:nvPicPr>
          <p:cNvPr id="9" name="Content Placeholder 8">
            <a:extLst>
              <a:ext uri="{FF2B5EF4-FFF2-40B4-BE49-F238E27FC236}">
                <a16:creationId xmlns:a16="http://schemas.microsoft.com/office/drawing/2014/main" id="{8611AC3F-8831-4A1E-9426-6A0D2BC58967}"/>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285132" y="2095860"/>
            <a:ext cx="7621736" cy="3810868"/>
          </a:xfrm>
        </p:spPr>
      </p:pic>
    </p:spTree>
    <p:extLst>
      <p:ext uri="{BB962C8B-B14F-4D97-AF65-F5344CB8AC3E}">
        <p14:creationId xmlns:p14="http://schemas.microsoft.com/office/powerpoint/2010/main" val="2749578199"/>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D4D407-36F8-49DA-9745-0D4FAC944E4F}"/>
              </a:ext>
            </a:extLst>
          </p:cNvPr>
          <p:cNvSpPr>
            <a:spLocks noGrp="1"/>
          </p:cNvSpPr>
          <p:nvPr>
            <p:ph type="title"/>
          </p:nvPr>
        </p:nvSpPr>
        <p:spPr/>
        <p:txBody>
          <a:bodyPr/>
          <a:lstStyle/>
          <a:p>
            <a:r>
              <a:rPr lang="el-GR" dirty="0"/>
              <a:t>Ανάλυση λογισμικού (Μέρος Α’)</a:t>
            </a:r>
            <a:endParaRPr lang="en-US" dirty="0"/>
          </a:p>
        </p:txBody>
      </p:sp>
      <p:sp>
        <p:nvSpPr>
          <p:cNvPr id="3" name="Content Placeholder 2">
            <a:extLst>
              <a:ext uri="{FF2B5EF4-FFF2-40B4-BE49-F238E27FC236}">
                <a16:creationId xmlns:a16="http://schemas.microsoft.com/office/drawing/2014/main" id="{72D8534B-8E4A-4626-863B-24AF84F0B124}"/>
              </a:ext>
            </a:extLst>
          </p:cNvPr>
          <p:cNvSpPr>
            <a:spLocks noGrp="1"/>
          </p:cNvSpPr>
          <p:nvPr>
            <p:ph idx="1"/>
          </p:nvPr>
        </p:nvSpPr>
        <p:spPr/>
        <p:txBody>
          <a:bodyPr/>
          <a:lstStyle/>
          <a:p>
            <a:r>
              <a:rPr lang="el-GR" dirty="0"/>
              <a:t>Λειτουργικές απαιτήσεις</a:t>
            </a:r>
          </a:p>
          <a:p>
            <a:r>
              <a:rPr lang="el-GR" dirty="0"/>
              <a:t>Προδιαγραφές</a:t>
            </a:r>
          </a:p>
          <a:p>
            <a:r>
              <a:rPr lang="el-GR" dirty="0"/>
              <a:t>Μη λειτουργικές απαιτήσεις</a:t>
            </a:r>
            <a:endParaRPr lang="en-US" dirty="0"/>
          </a:p>
        </p:txBody>
      </p:sp>
    </p:spTree>
    <p:extLst>
      <p:ext uri="{BB962C8B-B14F-4D97-AF65-F5344CB8AC3E}">
        <p14:creationId xmlns:p14="http://schemas.microsoft.com/office/powerpoint/2010/main" val="2770607079"/>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CEE7AA6-1C6E-4A9B-A9F8-792EC323D5AA}"/>
              </a:ext>
            </a:extLst>
          </p:cNvPr>
          <p:cNvSpPr>
            <a:spLocks noGrp="1"/>
          </p:cNvSpPr>
          <p:nvPr>
            <p:ph type="title"/>
          </p:nvPr>
        </p:nvSpPr>
        <p:spPr/>
        <p:txBody>
          <a:bodyPr/>
          <a:lstStyle/>
          <a:p>
            <a:r>
              <a:rPr lang="el-GR" dirty="0"/>
              <a:t>Σχεδίαση λογισμικού</a:t>
            </a:r>
            <a:endParaRPr lang="en-US" dirty="0"/>
          </a:p>
        </p:txBody>
      </p:sp>
      <p:sp>
        <p:nvSpPr>
          <p:cNvPr id="8" name="Text Placeholder 7">
            <a:extLst>
              <a:ext uri="{FF2B5EF4-FFF2-40B4-BE49-F238E27FC236}">
                <a16:creationId xmlns:a16="http://schemas.microsoft.com/office/drawing/2014/main" id="{57B5045F-9A38-4B29-8CD0-0D0ADC6272D9}"/>
              </a:ext>
            </a:extLst>
          </p:cNvPr>
          <p:cNvSpPr>
            <a:spLocks noGrp="1"/>
          </p:cNvSpPr>
          <p:nvPr>
            <p:ph type="body" idx="1"/>
          </p:nvPr>
        </p:nvSpPr>
        <p:spPr/>
        <p:txBody>
          <a:bodyPr/>
          <a:lstStyle/>
          <a:p>
            <a:pPr algn="ctr"/>
            <a:r>
              <a:rPr lang="el-GR" dirty="0"/>
              <a:t>Διάγραμμα Ροής Δεδομένων</a:t>
            </a:r>
          </a:p>
        </p:txBody>
      </p:sp>
      <p:sp>
        <p:nvSpPr>
          <p:cNvPr id="9" name="Text Placeholder 8">
            <a:extLst>
              <a:ext uri="{FF2B5EF4-FFF2-40B4-BE49-F238E27FC236}">
                <a16:creationId xmlns:a16="http://schemas.microsoft.com/office/drawing/2014/main" id="{9C20C9D8-8735-4C53-99A6-0293A7D936E3}"/>
              </a:ext>
            </a:extLst>
          </p:cNvPr>
          <p:cNvSpPr>
            <a:spLocks noGrp="1"/>
          </p:cNvSpPr>
          <p:nvPr>
            <p:ph type="body" sz="quarter" idx="3"/>
          </p:nvPr>
        </p:nvSpPr>
        <p:spPr/>
        <p:txBody>
          <a:bodyPr/>
          <a:lstStyle/>
          <a:p>
            <a:pPr algn="ctr"/>
            <a:r>
              <a:rPr lang="el-GR" dirty="0"/>
              <a:t>Μοντέλο Οντοτήτων – Συσχετίσεων</a:t>
            </a:r>
            <a:endParaRPr lang="en-US" dirty="0"/>
          </a:p>
        </p:txBody>
      </p:sp>
      <p:pic>
        <p:nvPicPr>
          <p:cNvPr id="12" name="Content Placeholder 11">
            <a:extLst>
              <a:ext uri="{FF2B5EF4-FFF2-40B4-BE49-F238E27FC236}">
                <a16:creationId xmlns:a16="http://schemas.microsoft.com/office/drawing/2014/main" id="{A6137DD0-F85C-47D9-A3B0-5EA1284BC5B9}"/>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6172200" y="3016819"/>
            <a:ext cx="5183188" cy="2661100"/>
          </a:xfrm>
        </p:spPr>
      </p:pic>
      <p:pic>
        <p:nvPicPr>
          <p:cNvPr id="19" name="Content Placeholder 18">
            <a:extLst>
              <a:ext uri="{FF2B5EF4-FFF2-40B4-BE49-F238E27FC236}">
                <a16:creationId xmlns:a16="http://schemas.microsoft.com/office/drawing/2014/main" id="{2AA2AD05-879C-4137-AF9F-E07E7930417D}"/>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p:pic>
    </p:spTree>
    <p:extLst>
      <p:ext uri="{BB962C8B-B14F-4D97-AF65-F5344CB8AC3E}">
        <p14:creationId xmlns:p14="http://schemas.microsoft.com/office/powerpoint/2010/main" val="1754782214"/>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0219292-5F4A-4409-AF1A-495CD5F2F93B}"/>
              </a:ext>
            </a:extLst>
          </p:cNvPr>
          <p:cNvSpPr>
            <a:spLocks noGrp="1"/>
          </p:cNvSpPr>
          <p:nvPr>
            <p:ph type="title"/>
          </p:nvPr>
        </p:nvSpPr>
        <p:spPr/>
        <p:txBody>
          <a:bodyPr>
            <a:normAutofit/>
          </a:bodyPr>
          <a:lstStyle/>
          <a:p>
            <a:r>
              <a:rPr lang="el-GR" sz="4400" dirty="0"/>
              <a:t>Εμφάνιση των στοιχείων του χρήστη</a:t>
            </a:r>
            <a:endParaRPr lang="en-US" sz="4400" dirty="0"/>
          </a:p>
        </p:txBody>
      </p:sp>
      <p:pic>
        <p:nvPicPr>
          <p:cNvPr id="11" name="Content Placeholder 10">
            <a:extLst>
              <a:ext uri="{FF2B5EF4-FFF2-40B4-BE49-F238E27FC236}">
                <a16:creationId xmlns:a16="http://schemas.microsoft.com/office/drawing/2014/main" id="{04FCBE34-C277-42D9-8A7B-56F722043F87}"/>
              </a:ext>
            </a:extLst>
          </p:cNvPr>
          <p:cNvPicPr>
            <a:picLocks noGrp="1" noChangeAspect="1"/>
          </p:cNvPicPr>
          <p:nvPr>
            <p:ph sz="half" idx="2"/>
          </p:nvPr>
        </p:nvPicPr>
        <p:blipFill rotWithShape="1">
          <a:blip r:embed="rId3">
            <a:extLst>
              <a:ext uri="{28A0092B-C50C-407E-A947-70E740481C1C}">
                <a14:useLocalDpi xmlns:a14="http://schemas.microsoft.com/office/drawing/2010/main" val="0"/>
              </a:ext>
            </a:extLst>
          </a:blip>
          <a:srcRect l="357" t="386" r="186" b="-1"/>
          <a:stretch/>
        </p:blipFill>
        <p:spPr>
          <a:xfrm>
            <a:off x="7005320" y="1414780"/>
            <a:ext cx="4076700" cy="5368971"/>
          </a:xfrm>
        </p:spPr>
      </p:pic>
      <p:graphicFrame>
        <p:nvGraphicFramePr>
          <p:cNvPr id="14" name="Content Placeholder 13">
            <a:extLst>
              <a:ext uri="{FF2B5EF4-FFF2-40B4-BE49-F238E27FC236}">
                <a16:creationId xmlns:a16="http://schemas.microsoft.com/office/drawing/2014/main" id="{9A97E824-50FE-4234-B67A-47CDB2B84388}"/>
              </a:ext>
            </a:extLst>
          </p:cNvPr>
          <p:cNvGraphicFramePr>
            <a:graphicFrameLocks noGrp="1"/>
          </p:cNvGraphicFramePr>
          <p:nvPr>
            <p:ph sz="half" idx="1"/>
            <p:extLst>
              <p:ext uri="{D42A27DB-BD31-4B8C-83A1-F6EECF244321}">
                <p14:modId xmlns:p14="http://schemas.microsoft.com/office/powerpoint/2010/main" val="2285276044"/>
              </p:ext>
            </p:extLst>
          </p:nvPr>
        </p:nvGraphicFramePr>
        <p:xfrm>
          <a:off x="838200" y="1414782"/>
          <a:ext cx="4098534" cy="5368969"/>
        </p:xfrm>
        <a:graphic>
          <a:graphicData uri="http://schemas.openxmlformats.org/drawingml/2006/table">
            <a:tbl>
              <a:tblPr firstCol="1" bandRow="1">
                <a:tableStyleId>{5C22544A-7EE6-4342-B048-85BDC9FD1C3A}</a:tableStyleId>
              </a:tblPr>
              <a:tblGrid>
                <a:gridCol w="2049267">
                  <a:extLst>
                    <a:ext uri="{9D8B030D-6E8A-4147-A177-3AD203B41FA5}">
                      <a16:colId xmlns:a16="http://schemas.microsoft.com/office/drawing/2014/main" val="3826356483"/>
                    </a:ext>
                  </a:extLst>
                </a:gridCol>
                <a:gridCol w="2049267">
                  <a:extLst>
                    <a:ext uri="{9D8B030D-6E8A-4147-A177-3AD203B41FA5}">
                      <a16:colId xmlns:a16="http://schemas.microsoft.com/office/drawing/2014/main" val="1409675968"/>
                    </a:ext>
                  </a:extLst>
                </a:gridCol>
              </a:tblGrid>
              <a:tr h="138117">
                <a:tc>
                  <a:txBody>
                    <a:bodyPr/>
                    <a:lstStyle/>
                    <a:p>
                      <a:pPr marL="0" marR="0" algn="ctr">
                        <a:lnSpc>
                          <a:spcPct val="107000"/>
                        </a:lnSpc>
                        <a:spcBef>
                          <a:spcPts val="0"/>
                        </a:spcBef>
                        <a:spcAft>
                          <a:spcPts val="0"/>
                        </a:spcAft>
                      </a:pPr>
                      <a:r>
                        <a:rPr lang="el-GR" sz="900" dirty="0">
                          <a:effectLst/>
                        </a:rPr>
                        <a:t>Υπηρεσία ή Λειτουργία</a:t>
                      </a:r>
                      <a:endParaRPr lang="en-US" sz="900" dirty="0">
                        <a:effectLst/>
                        <a:latin typeface="Times New Roman" panose="02020603050405020304" pitchFamily="18" charset="0"/>
                        <a:ea typeface="Calibri" panose="020F0502020204030204" pitchFamily="34" charset="0"/>
                      </a:endParaRPr>
                    </a:p>
                  </a:txBody>
                  <a:tcPr marL="49095" marR="49095" marT="0" marB="0">
                    <a:solidFill>
                      <a:srgbClr val="30455F"/>
                    </a:solidFill>
                  </a:tcPr>
                </a:tc>
                <a:tc>
                  <a:txBody>
                    <a:bodyPr/>
                    <a:lstStyle/>
                    <a:p>
                      <a:pPr marL="0" marR="0" algn="just">
                        <a:lnSpc>
                          <a:spcPct val="107000"/>
                        </a:lnSpc>
                        <a:spcBef>
                          <a:spcPts val="0"/>
                        </a:spcBef>
                        <a:spcAft>
                          <a:spcPts val="0"/>
                        </a:spcAft>
                      </a:pPr>
                      <a:r>
                        <a:rPr lang="el-GR" sz="900">
                          <a:effectLst/>
                        </a:rPr>
                        <a:t>Εμφάνιση των στοιχείων των υπαλλήλων</a:t>
                      </a:r>
                      <a:endParaRPr lang="en-US" sz="900">
                        <a:effectLst/>
                        <a:latin typeface="Times New Roman" panose="02020603050405020304" pitchFamily="18" charset="0"/>
                        <a:ea typeface="Calibri" panose="020F0502020204030204" pitchFamily="34" charset="0"/>
                      </a:endParaRPr>
                    </a:p>
                  </a:txBody>
                  <a:tcPr marL="49095" marR="49095" marT="0" marB="0" anchor="ctr"/>
                </a:tc>
                <a:extLst>
                  <a:ext uri="{0D108BD9-81ED-4DB2-BD59-A6C34878D82A}">
                    <a16:rowId xmlns:a16="http://schemas.microsoft.com/office/drawing/2014/main" val="1663214680"/>
                  </a:ext>
                </a:extLst>
              </a:tr>
              <a:tr h="582311">
                <a:tc>
                  <a:txBody>
                    <a:bodyPr/>
                    <a:lstStyle/>
                    <a:p>
                      <a:pPr marL="0" marR="0" algn="ctr">
                        <a:lnSpc>
                          <a:spcPct val="107000"/>
                        </a:lnSpc>
                        <a:spcBef>
                          <a:spcPts val="0"/>
                        </a:spcBef>
                        <a:spcAft>
                          <a:spcPts val="0"/>
                        </a:spcAft>
                      </a:pPr>
                      <a:r>
                        <a:rPr lang="el-GR" sz="900" dirty="0">
                          <a:effectLst/>
                        </a:rPr>
                        <a:t>Περιγραφή</a:t>
                      </a:r>
                      <a:endParaRPr lang="en-US" sz="900" dirty="0">
                        <a:effectLst/>
                        <a:latin typeface="Times New Roman" panose="02020603050405020304" pitchFamily="18" charset="0"/>
                        <a:ea typeface="Calibri" panose="020F0502020204030204" pitchFamily="34" charset="0"/>
                      </a:endParaRPr>
                    </a:p>
                  </a:txBody>
                  <a:tcPr marL="49095" marR="49095" marT="0" marB="0">
                    <a:solidFill>
                      <a:srgbClr val="30455F"/>
                    </a:solidFill>
                  </a:tcPr>
                </a:tc>
                <a:tc>
                  <a:txBody>
                    <a:bodyPr/>
                    <a:lstStyle/>
                    <a:p>
                      <a:pPr marL="0" marR="0" algn="just">
                        <a:lnSpc>
                          <a:spcPct val="107000"/>
                        </a:lnSpc>
                        <a:spcBef>
                          <a:spcPts val="0"/>
                        </a:spcBef>
                        <a:spcAft>
                          <a:spcPts val="0"/>
                        </a:spcAft>
                      </a:pPr>
                      <a:r>
                        <a:rPr lang="el-GR" sz="900" dirty="0">
                          <a:effectLst/>
                        </a:rPr>
                        <a:t>Η εφαρμογή θα πρέπει να μπορεί να αποθηκεύει τις προσωπικές πληροφορίες του κάθε χρήστη/υπαλλήλου στην βάση δεδομένων</a:t>
                      </a:r>
                      <a:endParaRPr lang="en-US" sz="900" dirty="0">
                        <a:effectLst/>
                        <a:latin typeface="Times New Roman" panose="02020603050405020304" pitchFamily="18" charset="0"/>
                        <a:ea typeface="Calibri" panose="020F0502020204030204" pitchFamily="34" charset="0"/>
                      </a:endParaRPr>
                    </a:p>
                  </a:txBody>
                  <a:tcPr marL="49095" marR="49095" marT="0" marB="0" anchor="ctr"/>
                </a:tc>
                <a:extLst>
                  <a:ext uri="{0D108BD9-81ED-4DB2-BD59-A6C34878D82A}">
                    <a16:rowId xmlns:a16="http://schemas.microsoft.com/office/drawing/2014/main" val="1420288935"/>
                  </a:ext>
                </a:extLst>
              </a:tr>
              <a:tr h="1618764">
                <a:tc>
                  <a:txBody>
                    <a:bodyPr/>
                    <a:lstStyle/>
                    <a:p>
                      <a:pPr marL="0" marR="0" algn="ctr">
                        <a:lnSpc>
                          <a:spcPct val="107000"/>
                        </a:lnSpc>
                        <a:spcBef>
                          <a:spcPts val="0"/>
                        </a:spcBef>
                        <a:spcAft>
                          <a:spcPts val="0"/>
                        </a:spcAft>
                      </a:pPr>
                      <a:r>
                        <a:rPr lang="el-GR" sz="900" dirty="0">
                          <a:effectLst/>
                        </a:rPr>
                        <a:t>Δεδομένα εισόδου</a:t>
                      </a:r>
                      <a:endParaRPr lang="en-US" sz="900" dirty="0">
                        <a:effectLst/>
                        <a:latin typeface="Times New Roman" panose="02020603050405020304" pitchFamily="18" charset="0"/>
                        <a:ea typeface="Calibri" panose="020F0502020204030204" pitchFamily="34" charset="0"/>
                      </a:endParaRPr>
                    </a:p>
                  </a:txBody>
                  <a:tcPr marL="49095" marR="49095" marT="0" marB="0">
                    <a:solidFill>
                      <a:srgbClr val="30455F"/>
                    </a:solidFill>
                  </a:tcPr>
                </a:tc>
                <a:tc>
                  <a:txBody>
                    <a:bodyPr/>
                    <a:lstStyle/>
                    <a:p>
                      <a:pPr marL="0" marR="0" algn="just">
                        <a:lnSpc>
                          <a:spcPct val="107000"/>
                        </a:lnSpc>
                        <a:spcBef>
                          <a:spcPts val="0"/>
                        </a:spcBef>
                        <a:spcAft>
                          <a:spcPts val="0"/>
                        </a:spcAft>
                      </a:pPr>
                      <a:r>
                        <a:rPr lang="el-GR" sz="900" dirty="0">
                          <a:effectLst/>
                        </a:rPr>
                        <a:t>Η εφαρμογή κατά την εγγραφή ενός νέου χρήστη/υπαλλήλου θα ζητάει τα εξής προσωπικά στοιχεία:</a:t>
                      </a:r>
                      <a:endParaRPr lang="en-US" sz="900" dirty="0">
                        <a:effectLst/>
                      </a:endParaRPr>
                    </a:p>
                    <a:p>
                      <a:pPr marL="342900" marR="0" lvl="0" indent="-342900" algn="just">
                        <a:lnSpc>
                          <a:spcPct val="107000"/>
                        </a:lnSpc>
                        <a:spcBef>
                          <a:spcPts val="0"/>
                        </a:spcBef>
                        <a:spcAft>
                          <a:spcPts val="0"/>
                        </a:spcAft>
                        <a:buFont typeface="Symbol" panose="05050102010706020507" pitchFamily="18" charset="2"/>
                        <a:buChar char=""/>
                      </a:pPr>
                      <a:r>
                        <a:rPr lang="en-US" sz="900" dirty="0">
                          <a:effectLst/>
                        </a:rPr>
                        <a:t>UID</a:t>
                      </a:r>
                      <a:r>
                        <a:rPr lang="el-GR" sz="900" dirty="0">
                          <a:effectLst/>
                        </a:rPr>
                        <a:t> (της </a:t>
                      </a:r>
                      <a:r>
                        <a:rPr lang="en-US" sz="900" dirty="0">
                          <a:effectLst/>
                        </a:rPr>
                        <a:t>RFID </a:t>
                      </a:r>
                      <a:r>
                        <a:rPr lang="el-GR" sz="900" dirty="0">
                          <a:effectLst/>
                        </a:rPr>
                        <a:t>κάρτας)</a:t>
                      </a:r>
                      <a:endParaRPr lang="en-US" sz="900" dirty="0">
                        <a:effectLst/>
                      </a:endParaRPr>
                    </a:p>
                    <a:p>
                      <a:pPr marL="342900" marR="0" lvl="0" indent="-342900" algn="just">
                        <a:lnSpc>
                          <a:spcPct val="107000"/>
                        </a:lnSpc>
                        <a:spcBef>
                          <a:spcPts val="0"/>
                        </a:spcBef>
                        <a:spcAft>
                          <a:spcPts val="0"/>
                        </a:spcAft>
                        <a:buFont typeface="Symbol" panose="05050102010706020507" pitchFamily="18" charset="2"/>
                        <a:buChar char=""/>
                      </a:pPr>
                      <a:r>
                        <a:rPr lang="el-GR" sz="900" dirty="0">
                          <a:effectLst/>
                        </a:rPr>
                        <a:t>Ονοματεπώνυμο</a:t>
                      </a:r>
                      <a:endParaRPr lang="en-US" sz="900" dirty="0">
                        <a:effectLst/>
                      </a:endParaRPr>
                    </a:p>
                    <a:p>
                      <a:pPr marL="342900" marR="0" lvl="0" indent="-342900" algn="just">
                        <a:lnSpc>
                          <a:spcPct val="107000"/>
                        </a:lnSpc>
                        <a:spcBef>
                          <a:spcPts val="0"/>
                        </a:spcBef>
                        <a:spcAft>
                          <a:spcPts val="0"/>
                        </a:spcAft>
                        <a:buFont typeface="Symbol" panose="05050102010706020507" pitchFamily="18" charset="2"/>
                        <a:buChar char=""/>
                      </a:pPr>
                      <a:r>
                        <a:rPr lang="el-GR" sz="900" dirty="0">
                          <a:effectLst/>
                        </a:rPr>
                        <a:t>Θέση εργασίας</a:t>
                      </a:r>
                      <a:endParaRPr lang="en-US" sz="900" dirty="0">
                        <a:effectLst/>
                      </a:endParaRPr>
                    </a:p>
                    <a:p>
                      <a:pPr marL="342900" marR="0" lvl="0" indent="-342900" algn="just">
                        <a:lnSpc>
                          <a:spcPct val="107000"/>
                        </a:lnSpc>
                        <a:spcBef>
                          <a:spcPts val="0"/>
                        </a:spcBef>
                        <a:spcAft>
                          <a:spcPts val="0"/>
                        </a:spcAft>
                        <a:buFont typeface="Symbol" panose="05050102010706020507" pitchFamily="18" charset="2"/>
                        <a:buChar char=""/>
                      </a:pPr>
                      <a:r>
                        <a:rPr lang="el-GR" sz="900" dirty="0">
                          <a:effectLst/>
                        </a:rPr>
                        <a:t>Τηλέφωνο</a:t>
                      </a:r>
                      <a:endParaRPr lang="en-US" sz="900" dirty="0">
                        <a:effectLst/>
                      </a:endParaRPr>
                    </a:p>
                    <a:p>
                      <a:pPr marL="342900" marR="0" lvl="0" indent="-342900" algn="just">
                        <a:lnSpc>
                          <a:spcPct val="107000"/>
                        </a:lnSpc>
                        <a:spcBef>
                          <a:spcPts val="0"/>
                        </a:spcBef>
                        <a:spcAft>
                          <a:spcPts val="0"/>
                        </a:spcAft>
                        <a:buFont typeface="Symbol" panose="05050102010706020507" pitchFamily="18" charset="2"/>
                        <a:buChar char=""/>
                      </a:pPr>
                      <a:r>
                        <a:rPr lang="en-US" sz="900" dirty="0">
                          <a:effectLst/>
                        </a:rPr>
                        <a:t>Email</a:t>
                      </a:r>
                    </a:p>
                    <a:p>
                      <a:pPr marL="342900" marR="0" lvl="0" indent="-342900" algn="just">
                        <a:lnSpc>
                          <a:spcPct val="107000"/>
                        </a:lnSpc>
                        <a:spcBef>
                          <a:spcPts val="0"/>
                        </a:spcBef>
                        <a:spcAft>
                          <a:spcPts val="0"/>
                        </a:spcAft>
                        <a:buFont typeface="Symbol" panose="05050102010706020507" pitchFamily="18" charset="2"/>
                        <a:buChar char=""/>
                      </a:pPr>
                      <a:r>
                        <a:rPr lang="el-GR" sz="900" dirty="0">
                          <a:effectLst/>
                        </a:rPr>
                        <a:t>Τομέας εργασίας</a:t>
                      </a:r>
                      <a:endParaRPr lang="en-US" sz="900" dirty="0">
                        <a:effectLst/>
                      </a:endParaRPr>
                    </a:p>
                    <a:p>
                      <a:pPr marL="342900" marR="0" lvl="0" indent="-342900" algn="just">
                        <a:lnSpc>
                          <a:spcPct val="107000"/>
                        </a:lnSpc>
                        <a:spcBef>
                          <a:spcPts val="0"/>
                        </a:spcBef>
                        <a:spcAft>
                          <a:spcPts val="0"/>
                        </a:spcAft>
                        <a:buFont typeface="Symbol" panose="05050102010706020507" pitchFamily="18" charset="2"/>
                        <a:buChar char=""/>
                      </a:pPr>
                      <a:r>
                        <a:rPr lang="el-GR" sz="900" dirty="0">
                          <a:effectLst/>
                        </a:rPr>
                        <a:t>Ημερομηνία γέννησης</a:t>
                      </a:r>
                      <a:endParaRPr lang="en-US" sz="900" dirty="0">
                        <a:effectLst/>
                      </a:endParaRPr>
                    </a:p>
                    <a:p>
                      <a:pPr marL="342900" marR="0" lvl="0" indent="-342900" algn="just">
                        <a:lnSpc>
                          <a:spcPct val="107000"/>
                        </a:lnSpc>
                        <a:spcBef>
                          <a:spcPts val="0"/>
                        </a:spcBef>
                        <a:spcAft>
                          <a:spcPts val="0"/>
                        </a:spcAft>
                        <a:buFont typeface="Symbol" panose="05050102010706020507" pitchFamily="18" charset="2"/>
                        <a:buChar char=""/>
                      </a:pPr>
                      <a:r>
                        <a:rPr lang="el-GR" sz="900" dirty="0">
                          <a:effectLst/>
                        </a:rPr>
                        <a:t>Ημερομηνία πρόσληψης</a:t>
                      </a:r>
                      <a:endParaRPr lang="en-US" sz="900" dirty="0">
                        <a:effectLst/>
                        <a:latin typeface="Times New Roman" panose="02020603050405020304" pitchFamily="18" charset="0"/>
                        <a:ea typeface="Calibri" panose="020F0502020204030204" pitchFamily="34" charset="0"/>
                      </a:endParaRPr>
                    </a:p>
                  </a:txBody>
                  <a:tcPr marL="49095" marR="49095" marT="0" marB="0" anchor="ctr"/>
                </a:tc>
                <a:extLst>
                  <a:ext uri="{0D108BD9-81ED-4DB2-BD59-A6C34878D82A}">
                    <a16:rowId xmlns:a16="http://schemas.microsoft.com/office/drawing/2014/main" val="43306019"/>
                  </a:ext>
                </a:extLst>
              </a:tr>
              <a:tr h="138117">
                <a:tc>
                  <a:txBody>
                    <a:bodyPr/>
                    <a:lstStyle/>
                    <a:p>
                      <a:pPr marL="0" marR="0" algn="ctr">
                        <a:lnSpc>
                          <a:spcPct val="107000"/>
                        </a:lnSpc>
                        <a:spcBef>
                          <a:spcPts val="0"/>
                        </a:spcBef>
                        <a:spcAft>
                          <a:spcPts val="0"/>
                        </a:spcAft>
                      </a:pPr>
                      <a:r>
                        <a:rPr lang="el-GR" sz="900" dirty="0">
                          <a:effectLst/>
                        </a:rPr>
                        <a:t>Προέλευση</a:t>
                      </a:r>
                      <a:endParaRPr lang="en-US" sz="900" dirty="0">
                        <a:effectLst/>
                        <a:latin typeface="Times New Roman" panose="02020603050405020304" pitchFamily="18" charset="0"/>
                        <a:ea typeface="Calibri" panose="020F0502020204030204" pitchFamily="34" charset="0"/>
                      </a:endParaRPr>
                    </a:p>
                  </a:txBody>
                  <a:tcPr marL="49095" marR="49095" marT="0" marB="0">
                    <a:solidFill>
                      <a:srgbClr val="30455F"/>
                    </a:solidFill>
                  </a:tcPr>
                </a:tc>
                <a:tc>
                  <a:txBody>
                    <a:bodyPr/>
                    <a:lstStyle/>
                    <a:p>
                      <a:pPr marL="0" marR="0" algn="just">
                        <a:lnSpc>
                          <a:spcPct val="107000"/>
                        </a:lnSpc>
                        <a:spcBef>
                          <a:spcPts val="0"/>
                        </a:spcBef>
                        <a:spcAft>
                          <a:spcPts val="0"/>
                        </a:spcAft>
                      </a:pPr>
                      <a:r>
                        <a:rPr lang="el-GR" sz="900">
                          <a:effectLst/>
                        </a:rPr>
                        <a:t>Πληκτρολόγιο</a:t>
                      </a:r>
                      <a:endParaRPr lang="en-US" sz="900">
                        <a:effectLst/>
                        <a:latin typeface="Times New Roman" panose="02020603050405020304" pitchFamily="18" charset="0"/>
                        <a:ea typeface="Calibri" panose="020F0502020204030204" pitchFamily="34" charset="0"/>
                      </a:endParaRPr>
                    </a:p>
                  </a:txBody>
                  <a:tcPr marL="49095" marR="49095" marT="0" marB="0"/>
                </a:tc>
                <a:extLst>
                  <a:ext uri="{0D108BD9-81ED-4DB2-BD59-A6C34878D82A}">
                    <a16:rowId xmlns:a16="http://schemas.microsoft.com/office/drawing/2014/main" val="792104471"/>
                  </a:ext>
                </a:extLst>
              </a:tr>
              <a:tr h="138117">
                <a:tc>
                  <a:txBody>
                    <a:bodyPr/>
                    <a:lstStyle/>
                    <a:p>
                      <a:pPr marL="0" marR="0" algn="ctr">
                        <a:lnSpc>
                          <a:spcPct val="107000"/>
                        </a:lnSpc>
                        <a:spcBef>
                          <a:spcPts val="0"/>
                        </a:spcBef>
                        <a:spcAft>
                          <a:spcPts val="0"/>
                        </a:spcAft>
                      </a:pPr>
                      <a:r>
                        <a:rPr lang="el-GR" sz="900" dirty="0">
                          <a:effectLst/>
                        </a:rPr>
                        <a:t>Δεδομένα εξόδου</a:t>
                      </a:r>
                      <a:endParaRPr lang="en-US" sz="900" dirty="0">
                        <a:effectLst/>
                        <a:latin typeface="Times New Roman" panose="02020603050405020304" pitchFamily="18" charset="0"/>
                        <a:ea typeface="Calibri" panose="020F0502020204030204" pitchFamily="34" charset="0"/>
                      </a:endParaRPr>
                    </a:p>
                  </a:txBody>
                  <a:tcPr marL="49095" marR="49095" marT="0" marB="0">
                    <a:solidFill>
                      <a:srgbClr val="30455F"/>
                    </a:solidFill>
                  </a:tcPr>
                </a:tc>
                <a:tc>
                  <a:txBody>
                    <a:bodyPr/>
                    <a:lstStyle/>
                    <a:p>
                      <a:pPr marL="0" marR="0" algn="just">
                        <a:lnSpc>
                          <a:spcPct val="107000"/>
                        </a:lnSpc>
                        <a:spcBef>
                          <a:spcPts val="0"/>
                        </a:spcBef>
                        <a:spcAft>
                          <a:spcPts val="0"/>
                        </a:spcAft>
                      </a:pPr>
                      <a:r>
                        <a:rPr lang="el-GR" sz="900" dirty="0">
                          <a:effectLst/>
                        </a:rPr>
                        <a:t>Φόρμα εγγραφής</a:t>
                      </a:r>
                      <a:endParaRPr lang="en-US" sz="900" dirty="0">
                        <a:effectLst/>
                        <a:latin typeface="Times New Roman" panose="02020603050405020304" pitchFamily="18" charset="0"/>
                        <a:ea typeface="Calibri" panose="020F0502020204030204" pitchFamily="34" charset="0"/>
                      </a:endParaRPr>
                    </a:p>
                  </a:txBody>
                  <a:tcPr marL="49095" marR="49095" marT="0" marB="0"/>
                </a:tc>
                <a:extLst>
                  <a:ext uri="{0D108BD9-81ED-4DB2-BD59-A6C34878D82A}">
                    <a16:rowId xmlns:a16="http://schemas.microsoft.com/office/drawing/2014/main" val="2012726701"/>
                  </a:ext>
                </a:extLst>
              </a:tr>
              <a:tr h="138117">
                <a:tc>
                  <a:txBody>
                    <a:bodyPr/>
                    <a:lstStyle/>
                    <a:p>
                      <a:pPr marL="0" marR="0" algn="ctr">
                        <a:lnSpc>
                          <a:spcPct val="107000"/>
                        </a:lnSpc>
                        <a:spcBef>
                          <a:spcPts val="0"/>
                        </a:spcBef>
                        <a:spcAft>
                          <a:spcPts val="0"/>
                        </a:spcAft>
                      </a:pPr>
                      <a:r>
                        <a:rPr lang="el-GR" sz="900" dirty="0">
                          <a:effectLst/>
                        </a:rPr>
                        <a:t>Προορισμός</a:t>
                      </a:r>
                      <a:endParaRPr lang="en-US" sz="900" dirty="0">
                        <a:effectLst/>
                        <a:latin typeface="Times New Roman" panose="02020603050405020304" pitchFamily="18" charset="0"/>
                        <a:ea typeface="Calibri" panose="020F0502020204030204" pitchFamily="34" charset="0"/>
                      </a:endParaRPr>
                    </a:p>
                  </a:txBody>
                  <a:tcPr marL="49095" marR="49095" marT="0" marB="0">
                    <a:solidFill>
                      <a:srgbClr val="30455F"/>
                    </a:solidFill>
                  </a:tcPr>
                </a:tc>
                <a:tc>
                  <a:txBody>
                    <a:bodyPr/>
                    <a:lstStyle/>
                    <a:p>
                      <a:pPr marL="342900" marR="0" lvl="0" indent="-342900" algn="just">
                        <a:lnSpc>
                          <a:spcPct val="107000"/>
                        </a:lnSpc>
                        <a:spcBef>
                          <a:spcPts val="0"/>
                        </a:spcBef>
                        <a:spcAft>
                          <a:spcPts val="0"/>
                        </a:spcAft>
                        <a:buFont typeface="Symbol" panose="05050102010706020507" pitchFamily="18" charset="2"/>
                        <a:buChar char=""/>
                      </a:pPr>
                      <a:r>
                        <a:rPr lang="el-GR" sz="900">
                          <a:effectLst/>
                        </a:rPr>
                        <a:t>Οθόνη</a:t>
                      </a:r>
                      <a:endParaRPr lang="en-US" sz="900">
                        <a:effectLst/>
                        <a:latin typeface="Times New Roman" panose="02020603050405020304" pitchFamily="18" charset="0"/>
                        <a:ea typeface="Calibri" panose="020F0502020204030204" pitchFamily="34" charset="0"/>
                      </a:endParaRPr>
                    </a:p>
                  </a:txBody>
                  <a:tcPr marL="49095" marR="49095" marT="0" marB="0"/>
                </a:tc>
                <a:extLst>
                  <a:ext uri="{0D108BD9-81ED-4DB2-BD59-A6C34878D82A}">
                    <a16:rowId xmlns:a16="http://schemas.microsoft.com/office/drawing/2014/main" val="3623415983"/>
                  </a:ext>
                </a:extLst>
              </a:tr>
              <a:tr h="730376">
                <a:tc>
                  <a:txBody>
                    <a:bodyPr/>
                    <a:lstStyle/>
                    <a:p>
                      <a:pPr marL="0" marR="0" algn="ctr">
                        <a:lnSpc>
                          <a:spcPct val="107000"/>
                        </a:lnSpc>
                        <a:spcBef>
                          <a:spcPts val="0"/>
                        </a:spcBef>
                        <a:spcAft>
                          <a:spcPts val="0"/>
                        </a:spcAft>
                      </a:pPr>
                      <a:r>
                        <a:rPr lang="el-GR" sz="900" dirty="0">
                          <a:effectLst/>
                        </a:rPr>
                        <a:t>Ενέργεια</a:t>
                      </a:r>
                      <a:endParaRPr lang="en-US" sz="900" dirty="0">
                        <a:effectLst/>
                        <a:latin typeface="Times New Roman" panose="02020603050405020304" pitchFamily="18" charset="0"/>
                        <a:ea typeface="Calibri" panose="020F0502020204030204" pitchFamily="34" charset="0"/>
                      </a:endParaRPr>
                    </a:p>
                  </a:txBody>
                  <a:tcPr marL="49095" marR="49095" marT="0" marB="0">
                    <a:solidFill>
                      <a:srgbClr val="30455F"/>
                    </a:solidFill>
                  </a:tcPr>
                </a:tc>
                <a:tc>
                  <a:txBody>
                    <a:bodyPr/>
                    <a:lstStyle/>
                    <a:p>
                      <a:pPr marL="0" marR="0" algn="just">
                        <a:lnSpc>
                          <a:spcPct val="107000"/>
                        </a:lnSpc>
                        <a:spcBef>
                          <a:spcPts val="0"/>
                        </a:spcBef>
                        <a:spcAft>
                          <a:spcPts val="0"/>
                        </a:spcAft>
                      </a:pPr>
                      <a:r>
                        <a:rPr lang="el-GR" sz="900">
                          <a:effectLst/>
                        </a:rPr>
                        <a:t>Αφού ο χρήστης εισάγει τα δεδομένα, αυτά θα αποθηκευτούν στην βάση δεδομένων για διάφορες άλλες διεργασίες της εφαρμογής, όπως μελλοντική τροποποίηση ή διαγραφή τους</a:t>
                      </a:r>
                      <a:endParaRPr lang="en-US" sz="900">
                        <a:effectLst/>
                        <a:latin typeface="Times New Roman" panose="02020603050405020304" pitchFamily="18" charset="0"/>
                        <a:ea typeface="Calibri" panose="020F0502020204030204" pitchFamily="34" charset="0"/>
                      </a:endParaRPr>
                    </a:p>
                  </a:txBody>
                  <a:tcPr marL="49095" marR="49095" marT="0" marB="0"/>
                </a:tc>
                <a:extLst>
                  <a:ext uri="{0D108BD9-81ED-4DB2-BD59-A6C34878D82A}">
                    <a16:rowId xmlns:a16="http://schemas.microsoft.com/office/drawing/2014/main" val="981504345"/>
                  </a:ext>
                </a:extLst>
              </a:tr>
              <a:tr h="286181">
                <a:tc>
                  <a:txBody>
                    <a:bodyPr/>
                    <a:lstStyle/>
                    <a:p>
                      <a:pPr marL="0" marR="0" algn="ctr">
                        <a:lnSpc>
                          <a:spcPct val="107000"/>
                        </a:lnSpc>
                        <a:spcBef>
                          <a:spcPts val="0"/>
                        </a:spcBef>
                        <a:spcAft>
                          <a:spcPts val="0"/>
                        </a:spcAft>
                      </a:pPr>
                      <a:r>
                        <a:rPr lang="el-GR" sz="900" dirty="0">
                          <a:effectLst/>
                        </a:rPr>
                        <a:t>Απαίτηση</a:t>
                      </a:r>
                      <a:endParaRPr lang="en-US" sz="900" dirty="0">
                        <a:effectLst/>
                        <a:latin typeface="Times New Roman" panose="02020603050405020304" pitchFamily="18" charset="0"/>
                        <a:ea typeface="Calibri" panose="020F0502020204030204" pitchFamily="34" charset="0"/>
                      </a:endParaRPr>
                    </a:p>
                  </a:txBody>
                  <a:tcPr marL="49095" marR="49095" marT="0" marB="0">
                    <a:solidFill>
                      <a:srgbClr val="30455F"/>
                    </a:solidFill>
                  </a:tcPr>
                </a:tc>
                <a:tc>
                  <a:txBody>
                    <a:bodyPr/>
                    <a:lstStyle/>
                    <a:p>
                      <a:pPr marL="0" marR="0" algn="just">
                        <a:lnSpc>
                          <a:spcPct val="107000"/>
                        </a:lnSpc>
                        <a:spcBef>
                          <a:spcPts val="0"/>
                        </a:spcBef>
                        <a:spcAft>
                          <a:spcPts val="0"/>
                        </a:spcAft>
                      </a:pPr>
                      <a:r>
                        <a:rPr lang="el-GR" sz="900">
                          <a:effectLst/>
                        </a:rPr>
                        <a:t>Τα πεδία της φόρμας να έχουν συμπληρωθεί σωστά</a:t>
                      </a:r>
                      <a:endParaRPr lang="en-US" sz="900">
                        <a:effectLst/>
                        <a:latin typeface="Times New Roman" panose="02020603050405020304" pitchFamily="18" charset="0"/>
                        <a:ea typeface="Calibri" panose="020F0502020204030204" pitchFamily="34" charset="0"/>
                      </a:endParaRPr>
                    </a:p>
                  </a:txBody>
                  <a:tcPr marL="49095" marR="49095" marT="0" marB="0"/>
                </a:tc>
                <a:extLst>
                  <a:ext uri="{0D108BD9-81ED-4DB2-BD59-A6C34878D82A}">
                    <a16:rowId xmlns:a16="http://schemas.microsoft.com/office/drawing/2014/main" val="4081987516"/>
                  </a:ext>
                </a:extLst>
              </a:tr>
              <a:tr h="1174571">
                <a:tc>
                  <a:txBody>
                    <a:bodyPr/>
                    <a:lstStyle/>
                    <a:p>
                      <a:pPr marL="0" marR="0" algn="ctr">
                        <a:lnSpc>
                          <a:spcPct val="107000"/>
                        </a:lnSpc>
                        <a:spcBef>
                          <a:spcPts val="0"/>
                        </a:spcBef>
                        <a:spcAft>
                          <a:spcPts val="0"/>
                        </a:spcAft>
                      </a:pPr>
                      <a:r>
                        <a:rPr lang="el-GR" sz="900" dirty="0">
                          <a:effectLst/>
                        </a:rPr>
                        <a:t>Προϋπόθεση ή Προσυνθήκη</a:t>
                      </a:r>
                      <a:endParaRPr lang="en-US" sz="900" dirty="0">
                        <a:effectLst/>
                        <a:latin typeface="Times New Roman" panose="02020603050405020304" pitchFamily="18" charset="0"/>
                        <a:ea typeface="Calibri" panose="020F0502020204030204" pitchFamily="34" charset="0"/>
                      </a:endParaRPr>
                    </a:p>
                  </a:txBody>
                  <a:tcPr marL="49095" marR="49095" marT="0" marB="0">
                    <a:solidFill>
                      <a:srgbClr val="30455F"/>
                    </a:solidFill>
                  </a:tcPr>
                </a:tc>
                <a:tc>
                  <a:txBody>
                    <a:bodyPr/>
                    <a:lstStyle/>
                    <a:p>
                      <a:pPr marL="342900" marR="0" lvl="0" indent="-342900" algn="just">
                        <a:lnSpc>
                          <a:spcPct val="107000"/>
                        </a:lnSpc>
                        <a:spcBef>
                          <a:spcPts val="0"/>
                        </a:spcBef>
                        <a:spcAft>
                          <a:spcPts val="0"/>
                        </a:spcAft>
                        <a:buFont typeface="Symbol" panose="05050102010706020507" pitchFamily="18" charset="2"/>
                        <a:buChar char=""/>
                      </a:pPr>
                      <a:r>
                        <a:rPr lang="el-GR" sz="900">
                          <a:effectLst/>
                        </a:rPr>
                        <a:t>Για κάθε χρήστη να υπάρχουν όλα τα απαιτούμενα στοιχεία, να του έχει δοθεί μια συμβατή έξυπνη κάρτα</a:t>
                      </a:r>
                      <a:endParaRPr lang="en-US" sz="900">
                        <a:effectLst/>
                      </a:endParaRPr>
                    </a:p>
                    <a:p>
                      <a:pPr marL="342900" marR="0" lvl="0" indent="-342900" algn="just">
                        <a:lnSpc>
                          <a:spcPct val="107000"/>
                        </a:lnSpc>
                        <a:spcBef>
                          <a:spcPts val="0"/>
                        </a:spcBef>
                        <a:spcAft>
                          <a:spcPts val="0"/>
                        </a:spcAft>
                        <a:buFont typeface="Symbol" panose="05050102010706020507" pitchFamily="18" charset="2"/>
                        <a:buChar char=""/>
                      </a:pPr>
                      <a:r>
                        <a:rPr lang="el-GR" sz="900">
                          <a:effectLst/>
                        </a:rPr>
                        <a:t>Να υπάρχει συνδεδεμένος με το σύστημα αναγνώστης καρτών </a:t>
                      </a:r>
                      <a:r>
                        <a:rPr lang="en-US" sz="900">
                          <a:effectLst/>
                        </a:rPr>
                        <a:t>RFID</a:t>
                      </a:r>
                      <a:r>
                        <a:rPr lang="el-GR" sz="900">
                          <a:effectLst/>
                        </a:rPr>
                        <a:t> ο οποίος να λειτουργεί χωρίς προβλήματα </a:t>
                      </a:r>
                      <a:endParaRPr lang="en-US" sz="900">
                        <a:effectLst/>
                        <a:latin typeface="Times New Roman" panose="02020603050405020304" pitchFamily="18" charset="0"/>
                        <a:ea typeface="Calibri" panose="020F0502020204030204" pitchFamily="34" charset="0"/>
                      </a:endParaRPr>
                    </a:p>
                  </a:txBody>
                  <a:tcPr marL="49095" marR="49095" marT="0" marB="0"/>
                </a:tc>
                <a:extLst>
                  <a:ext uri="{0D108BD9-81ED-4DB2-BD59-A6C34878D82A}">
                    <a16:rowId xmlns:a16="http://schemas.microsoft.com/office/drawing/2014/main" val="1725316781"/>
                  </a:ext>
                </a:extLst>
              </a:tr>
              <a:tr h="286181">
                <a:tc>
                  <a:txBody>
                    <a:bodyPr/>
                    <a:lstStyle/>
                    <a:p>
                      <a:pPr marL="0" marR="0" algn="ctr">
                        <a:lnSpc>
                          <a:spcPct val="107000"/>
                        </a:lnSpc>
                        <a:spcBef>
                          <a:spcPts val="0"/>
                        </a:spcBef>
                        <a:spcAft>
                          <a:spcPts val="0"/>
                        </a:spcAft>
                      </a:pPr>
                      <a:r>
                        <a:rPr lang="el-GR" sz="900" dirty="0">
                          <a:effectLst/>
                        </a:rPr>
                        <a:t>Αποτέλεσμα</a:t>
                      </a:r>
                      <a:endParaRPr lang="en-US" sz="900" dirty="0">
                        <a:effectLst/>
                        <a:latin typeface="Times New Roman" panose="02020603050405020304" pitchFamily="18" charset="0"/>
                        <a:ea typeface="Calibri" panose="020F0502020204030204" pitchFamily="34" charset="0"/>
                      </a:endParaRPr>
                    </a:p>
                  </a:txBody>
                  <a:tcPr marL="49095" marR="49095" marT="0" marB="0">
                    <a:solidFill>
                      <a:srgbClr val="30455F"/>
                    </a:solidFill>
                  </a:tcPr>
                </a:tc>
                <a:tc>
                  <a:txBody>
                    <a:bodyPr/>
                    <a:lstStyle/>
                    <a:p>
                      <a:pPr marL="0" marR="0" algn="just">
                        <a:lnSpc>
                          <a:spcPct val="107000"/>
                        </a:lnSpc>
                        <a:spcBef>
                          <a:spcPts val="0"/>
                        </a:spcBef>
                        <a:spcAft>
                          <a:spcPts val="0"/>
                        </a:spcAft>
                      </a:pPr>
                      <a:r>
                        <a:rPr lang="el-GR" sz="900">
                          <a:effectLst/>
                        </a:rPr>
                        <a:t>Προβολή των στοιχείων του υπαλλήλου στην οθόνη</a:t>
                      </a:r>
                      <a:endParaRPr lang="en-US" sz="900">
                        <a:effectLst/>
                        <a:latin typeface="Times New Roman" panose="02020603050405020304" pitchFamily="18" charset="0"/>
                        <a:ea typeface="Calibri" panose="020F0502020204030204" pitchFamily="34" charset="0"/>
                      </a:endParaRPr>
                    </a:p>
                  </a:txBody>
                  <a:tcPr marL="49095" marR="49095" marT="0" marB="0"/>
                </a:tc>
                <a:extLst>
                  <a:ext uri="{0D108BD9-81ED-4DB2-BD59-A6C34878D82A}">
                    <a16:rowId xmlns:a16="http://schemas.microsoft.com/office/drawing/2014/main" val="1601470765"/>
                  </a:ext>
                </a:extLst>
              </a:tr>
              <a:tr h="138117">
                <a:tc>
                  <a:txBody>
                    <a:bodyPr/>
                    <a:lstStyle/>
                    <a:p>
                      <a:pPr marL="0" marR="0" algn="ctr">
                        <a:lnSpc>
                          <a:spcPct val="107000"/>
                        </a:lnSpc>
                        <a:spcBef>
                          <a:spcPts val="0"/>
                        </a:spcBef>
                        <a:spcAft>
                          <a:spcPts val="0"/>
                        </a:spcAft>
                      </a:pPr>
                      <a:r>
                        <a:rPr lang="el-GR" sz="900" dirty="0">
                          <a:effectLst/>
                        </a:rPr>
                        <a:t>Πλευρικά φαινόμενα</a:t>
                      </a:r>
                      <a:endParaRPr lang="en-US" sz="900" dirty="0">
                        <a:effectLst/>
                        <a:latin typeface="Times New Roman" panose="02020603050405020304" pitchFamily="18" charset="0"/>
                        <a:ea typeface="Calibri" panose="020F0502020204030204" pitchFamily="34" charset="0"/>
                      </a:endParaRPr>
                    </a:p>
                  </a:txBody>
                  <a:tcPr marL="49095" marR="49095" marT="0" marB="0">
                    <a:solidFill>
                      <a:srgbClr val="30455F"/>
                    </a:solidFill>
                  </a:tcPr>
                </a:tc>
                <a:tc>
                  <a:txBody>
                    <a:bodyPr/>
                    <a:lstStyle/>
                    <a:p>
                      <a:pPr marL="0" marR="0" algn="just">
                        <a:lnSpc>
                          <a:spcPct val="107000"/>
                        </a:lnSpc>
                        <a:spcBef>
                          <a:spcPts val="0"/>
                        </a:spcBef>
                        <a:spcAft>
                          <a:spcPts val="0"/>
                        </a:spcAft>
                      </a:pPr>
                      <a:r>
                        <a:rPr lang="el-GR" sz="900" dirty="0">
                          <a:effectLst/>
                        </a:rPr>
                        <a:t>Κανένα</a:t>
                      </a:r>
                      <a:endParaRPr lang="en-US" sz="900" dirty="0">
                        <a:effectLst/>
                        <a:latin typeface="Times New Roman" panose="02020603050405020304" pitchFamily="18" charset="0"/>
                        <a:ea typeface="Calibri" panose="020F0502020204030204" pitchFamily="34" charset="0"/>
                      </a:endParaRPr>
                    </a:p>
                  </a:txBody>
                  <a:tcPr marL="49095" marR="49095" marT="0" marB="0"/>
                </a:tc>
                <a:extLst>
                  <a:ext uri="{0D108BD9-81ED-4DB2-BD59-A6C34878D82A}">
                    <a16:rowId xmlns:a16="http://schemas.microsoft.com/office/drawing/2014/main" val="1275721513"/>
                  </a:ext>
                </a:extLst>
              </a:tr>
            </a:tbl>
          </a:graphicData>
        </a:graphic>
      </p:graphicFrame>
    </p:spTree>
    <p:extLst>
      <p:ext uri="{BB962C8B-B14F-4D97-AF65-F5344CB8AC3E}">
        <p14:creationId xmlns:p14="http://schemas.microsoft.com/office/powerpoint/2010/main" val="935700917"/>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E1681A-FED9-43CB-8858-CBDD56161DD7}"/>
              </a:ext>
            </a:extLst>
          </p:cNvPr>
          <p:cNvSpPr>
            <a:spLocks noGrp="1"/>
          </p:cNvSpPr>
          <p:nvPr>
            <p:ph type="title"/>
          </p:nvPr>
        </p:nvSpPr>
        <p:spPr/>
        <p:txBody>
          <a:bodyPr/>
          <a:lstStyle/>
          <a:p>
            <a:r>
              <a:rPr lang="el-GR" dirty="0"/>
              <a:t>Δημιουργία </a:t>
            </a:r>
            <a:r>
              <a:rPr lang="en-US" dirty="0"/>
              <a:t>executable</a:t>
            </a:r>
          </a:p>
        </p:txBody>
      </p:sp>
      <p:graphicFrame>
        <p:nvGraphicFramePr>
          <p:cNvPr id="5" name="Content Placeholder 4">
            <a:extLst>
              <a:ext uri="{FF2B5EF4-FFF2-40B4-BE49-F238E27FC236}">
                <a16:creationId xmlns:a16="http://schemas.microsoft.com/office/drawing/2014/main" id="{DDA2A9F6-5C9E-407A-9099-1CD0A6E8C0A0}"/>
              </a:ext>
            </a:extLst>
          </p:cNvPr>
          <p:cNvGraphicFramePr>
            <a:graphicFrameLocks noGrp="1"/>
          </p:cNvGraphicFramePr>
          <p:nvPr>
            <p:ph idx="1"/>
            <p:extLst>
              <p:ext uri="{D42A27DB-BD31-4B8C-83A1-F6EECF244321}">
                <p14:modId xmlns:p14="http://schemas.microsoft.com/office/powerpoint/2010/main" val="904333499"/>
              </p:ext>
            </p:extLst>
          </p:nvPr>
        </p:nvGraphicFramePr>
        <p:xfrm>
          <a:off x="838200" y="4731657"/>
          <a:ext cx="10515600" cy="144530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026" name="Picture 2" descr="https://nitratine.net/posts/auto-py-to-exe/empty-interface.png">
            <a:extLst>
              <a:ext uri="{FF2B5EF4-FFF2-40B4-BE49-F238E27FC236}">
                <a16:creationId xmlns:a16="http://schemas.microsoft.com/office/drawing/2014/main" id="{3E6DF957-CE29-4E78-ACCD-809B6E3CECD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93107" y="1484313"/>
            <a:ext cx="3211992" cy="324734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F34EFE31-D2EC-4BB1-96A4-E1E550F4FDC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720251" y="1203222"/>
            <a:ext cx="5079365" cy="3809524"/>
          </a:xfrm>
          <a:prstGeom prst="rect">
            <a:avLst/>
          </a:prstGeom>
        </p:spPr>
      </p:pic>
      <p:pic>
        <p:nvPicPr>
          <p:cNvPr id="9" name="Picture 8">
            <a:extLst>
              <a:ext uri="{FF2B5EF4-FFF2-40B4-BE49-F238E27FC236}">
                <a16:creationId xmlns:a16="http://schemas.microsoft.com/office/drawing/2014/main" id="{E996A33E-37B5-4C4D-AE50-1E4DAA80094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214767" y="1748926"/>
            <a:ext cx="2718117" cy="2718117"/>
          </a:xfrm>
          <a:prstGeom prst="rect">
            <a:avLst/>
          </a:prstGeom>
        </p:spPr>
      </p:pic>
    </p:spTree>
    <p:extLst>
      <p:ext uri="{BB962C8B-B14F-4D97-AF65-F5344CB8AC3E}">
        <p14:creationId xmlns:p14="http://schemas.microsoft.com/office/powerpoint/2010/main" val="2407450107"/>
      </p:ext>
    </p:extLst>
  </p:cSld>
  <p:clrMapOvr>
    <a:masterClrMapping/>
  </p:clrMapOvr>
  <p:transition spd="slow">
    <p:push dir="u"/>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1">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50F2EFF6-31C1-4BD8-B349-65A0DD804AC7}" vid="{13FA875D-7142-42A1-A547-56F6B880150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Default Theme</Template>
  <TotalTime>4813</TotalTime>
  <Words>3012</Words>
  <Application>Microsoft Office PowerPoint</Application>
  <PresentationFormat>Widescreen</PresentationFormat>
  <Paragraphs>164</Paragraphs>
  <Slides>16</Slides>
  <Notes>16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Arial</vt:lpstr>
      <vt:lpstr>Calibri</vt:lpstr>
      <vt:lpstr>Cambria Math</vt:lpstr>
      <vt:lpstr>Symbol</vt:lpstr>
      <vt:lpstr>Times New Roman</vt:lpstr>
      <vt:lpstr>Office Theme</vt:lpstr>
      <vt:lpstr>Μελέτη, Σχεδίαση και Ανάπτυξη Εφαρμογής Λογισμικού για τον Έλεγχο Εισόδου Υπαλλήλων στο Χώρο Εργασίας τους με Βάση μια Ετικέτα RFID και την Αναγνώριση του Προσώπου τους</vt:lpstr>
      <vt:lpstr>RFID/NFC </vt:lpstr>
      <vt:lpstr>Αναγνώριση προσώπου</vt:lpstr>
      <vt:lpstr>Αλγόριθμοι αναγνώρισης προσώπου</vt:lpstr>
      <vt:lpstr>Σχεδίαση λογοτύπων</vt:lpstr>
      <vt:lpstr>Ανάλυση λογισμικού (Μέρος Α’)</vt:lpstr>
      <vt:lpstr>Σχεδίαση λογισμικού</vt:lpstr>
      <vt:lpstr>Εμφάνιση των στοιχείων του χρήστη</vt:lpstr>
      <vt:lpstr>Δημιουργία executable</vt:lpstr>
      <vt:lpstr>Ανάγνωση καρτών</vt:lpstr>
      <vt:lpstr>Αναγνώριση προσώπου (Μέρος Α’)</vt:lpstr>
      <vt:lpstr>Αναγνώριση προσώπου (Μέρος Β’)</vt:lpstr>
      <vt:lpstr>CSV και Παρουσίαση στατιστικών στοιχείων</vt:lpstr>
      <vt:lpstr>Συμπεράσματα</vt:lpstr>
      <vt:lpstr>Μελλοντικές βελτιώσεις</vt:lpstr>
      <vt:lpstr>Ευχαριστώ για την προσοχή σας</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Panagiotis Sklidas</dc:creator>
  <cp:lastModifiedBy>Panagiotis Sklidas</cp:lastModifiedBy>
  <cp:revision>156</cp:revision>
  <dcterms:created xsi:type="dcterms:W3CDTF">2022-11-05T15:08:12Z</dcterms:created>
  <dcterms:modified xsi:type="dcterms:W3CDTF">2022-12-05T14:13:47Z</dcterms:modified>
</cp:coreProperties>
</file>